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256" r:id="rId2"/>
    <p:sldId id="303" r:id="rId3"/>
    <p:sldId id="550" r:id="rId4"/>
    <p:sldId id="304" r:id="rId5"/>
    <p:sldId id="552" r:id="rId6"/>
    <p:sldId id="305" r:id="rId7"/>
    <p:sldId id="551" r:id="rId8"/>
    <p:sldId id="443" r:id="rId9"/>
    <p:sldId id="508" r:id="rId10"/>
    <p:sldId id="506" r:id="rId11"/>
    <p:sldId id="538" r:id="rId12"/>
    <p:sldId id="539" r:id="rId13"/>
    <p:sldId id="540" r:id="rId14"/>
    <p:sldId id="541" r:id="rId15"/>
    <p:sldId id="505" r:id="rId16"/>
    <p:sldId id="519" r:id="rId17"/>
    <p:sldId id="514" r:id="rId18"/>
    <p:sldId id="553" r:id="rId19"/>
    <p:sldId id="531" r:id="rId20"/>
    <p:sldId id="532" r:id="rId21"/>
    <p:sldId id="545" r:id="rId22"/>
    <p:sldId id="511" r:id="rId23"/>
    <p:sldId id="542" r:id="rId24"/>
    <p:sldId id="543" r:id="rId25"/>
    <p:sldId id="544" r:id="rId26"/>
    <p:sldId id="501" r:id="rId27"/>
    <p:sldId id="521" r:id="rId28"/>
    <p:sldId id="546" r:id="rId29"/>
    <p:sldId id="547" r:id="rId30"/>
    <p:sldId id="533" r:id="rId31"/>
    <p:sldId id="549" r:id="rId3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27FC60-B866-40A6-8FD2-9D3E070CF94C}">
          <p14:sldIdLst>
            <p14:sldId id="256"/>
            <p14:sldId id="303"/>
            <p14:sldId id="550"/>
            <p14:sldId id="304"/>
            <p14:sldId id="552"/>
          </p14:sldIdLst>
        </p14:section>
        <p14:section name="Setting" id="{A5685711-6B6E-4284-A89C-38A06BFD39EB}">
          <p14:sldIdLst>
            <p14:sldId id="305"/>
            <p14:sldId id="551"/>
            <p14:sldId id="443"/>
            <p14:sldId id="508"/>
            <p14:sldId id="506"/>
          </p14:sldIdLst>
        </p14:section>
        <p14:section name="Policy" id="{787F3E41-9A30-4754-A2B4-CA1C998942D8}">
          <p14:sldIdLst>
            <p14:sldId id="538"/>
            <p14:sldId id="539"/>
            <p14:sldId id="540"/>
            <p14:sldId id="541"/>
            <p14:sldId id="505"/>
            <p14:sldId id="519"/>
            <p14:sldId id="514"/>
            <p14:sldId id="553"/>
          </p14:sldIdLst>
        </p14:section>
        <p14:section name="CNDO service" id="{50ED9542-E6C1-4CCF-B620-8018CF344924}">
          <p14:sldIdLst>
            <p14:sldId id="531"/>
            <p14:sldId id="532"/>
            <p14:sldId id="545"/>
          </p14:sldIdLst>
        </p14:section>
        <p14:section name="Compliance" id="{415ACF7D-A3E0-47BF-993E-DEDBB71FF83A}">
          <p14:sldIdLst>
            <p14:sldId id="511"/>
          </p14:sldIdLst>
        </p14:section>
        <p14:section name="Non-GP orgs" id="{44C8996D-6050-4FAA-890A-24DCCA9D5C4E}">
          <p14:sldIdLst>
            <p14:sldId id="542"/>
            <p14:sldId id="543"/>
            <p14:sldId id="544"/>
            <p14:sldId id="501"/>
          </p14:sldIdLst>
        </p14:section>
        <p14:section name="GP practices - HIDE SLIDES IF NOT GP/CCG AUDIENCE" id="{51E6A0FE-3414-47B5-8473-A1F7A5709DAD}">
          <p14:sldIdLst>
            <p14:sldId id="521"/>
          </p14:sldIdLst>
        </p14:section>
        <p14:section name="Resources and further info" id="{079C195C-446D-4BFA-BA7C-14EFC56D4846}">
          <p14:sldIdLst>
            <p14:sldId id="546"/>
            <p14:sldId id="547"/>
            <p14:sldId id="533"/>
            <p14:sldId id="54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59E97-EB13-470D-999D-05D24EA8DE7B}" v="6" dt="2019-07-17T11:16:53.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056" autoAdjust="0"/>
    <p:restoredTop sz="69221" autoAdjust="0"/>
  </p:normalViewPr>
  <p:slideViewPr>
    <p:cSldViewPr snapToGrid="0" showGuides="1">
      <p:cViewPr varScale="1">
        <p:scale>
          <a:sx n="79" d="100"/>
          <a:sy n="79" d="100"/>
        </p:scale>
        <p:origin x="1032" y="78"/>
      </p:cViewPr>
      <p:guideLst>
        <p:guide orient="horz" pos="2160"/>
        <p:guide pos="3840"/>
      </p:guideLst>
    </p:cSldViewPr>
  </p:slideViewPr>
  <p:notesTextViewPr>
    <p:cViewPr>
      <p:scale>
        <a:sx n="1" d="1"/>
        <a:sy n="1" d="1"/>
      </p:scale>
      <p:origin x="0" y="0"/>
    </p:cViewPr>
  </p:notesTextViewPr>
  <p:sorterViewPr>
    <p:cViewPr>
      <p:scale>
        <a:sx n="130" d="100"/>
        <a:sy n="130" d="100"/>
      </p:scale>
      <p:origin x="0" y="-12054"/>
    </p:cViewPr>
  </p:sorterViewPr>
  <p:notesViewPr>
    <p:cSldViewPr snapToGrid="0">
      <p:cViewPr varScale="1">
        <p:scale>
          <a:sx n="59" d="100"/>
          <a:sy n="59" d="100"/>
        </p:scale>
        <p:origin x="256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Buck" userId="ebfd9ff0-6c61-428b-b29a-93c890543265" providerId="ADAL" clId="{61659E97-EB13-470D-999D-05D24EA8DE7B}"/>
    <pc:docChg chg="custSel addSld delSld modSld modSection modNotesMaster modHandout">
      <pc:chgData name="Sara Buck" userId="ebfd9ff0-6c61-428b-b29a-93c890543265" providerId="ADAL" clId="{61659E97-EB13-470D-999D-05D24EA8DE7B}" dt="2019-07-17T11:16:53.353" v="24"/>
      <pc:docMkLst>
        <pc:docMk/>
      </pc:docMkLst>
      <pc:sldChg chg="modSp">
        <pc:chgData name="Sara Buck" userId="ebfd9ff0-6c61-428b-b29a-93c890543265" providerId="ADAL" clId="{61659E97-EB13-470D-999D-05D24EA8DE7B}" dt="2019-07-17T10:54:14.134" v="12" actId="20577"/>
        <pc:sldMkLst>
          <pc:docMk/>
          <pc:sldMk cId="1665747188" sldId="256"/>
        </pc:sldMkLst>
        <pc:spChg chg="mod">
          <ac:chgData name="Sara Buck" userId="ebfd9ff0-6c61-428b-b29a-93c890543265" providerId="ADAL" clId="{61659E97-EB13-470D-999D-05D24EA8DE7B}" dt="2019-07-17T10:54:14.134" v="12" actId="20577"/>
          <ac:spMkLst>
            <pc:docMk/>
            <pc:sldMk cId="1665747188" sldId="256"/>
            <ac:spMk id="6" creationId="{00000000-0000-0000-0000-000000000000}"/>
          </ac:spMkLst>
        </pc:spChg>
      </pc:sldChg>
      <pc:sldChg chg="modTransition">
        <pc:chgData name="Sara Buck" userId="ebfd9ff0-6c61-428b-b29a-93c890543265" providerId="ADAL" clId="{61659E97-EB13-470D-999D-05D24EA8DE7B}" dt="2019-07-17T10:58:47.604" v="18"/>
        <pc:sldMkLst>
          <pc:docMk/>
          <pc:sldMk cId="3038764972" sldId="505"/>
        </pc:sldMkLst>
      </pc:sldChg>
      <pc:sldChg chg="modNotes">
        <pc:chgData name="Sara Buck" userId="ebfd9ff0-6c61-428b-b29a-93c890543265" providerId="ADAL" clId="{61659E97-EB13-470D-999D-05D24EA8DE7B}" dt="2019-07-17T11:16:53.353" v="24"/>
        <pc:sldMkLst>
          <pc:docMk/>
          <pc:sldMk cId="572352778" sldId="514"/>
        </pc:sldMkLst>
      </pc:sldChg>
      <pc:sldChg chg="modNotes">
        <pc:chgData name="Sara Buck" userId="ebfd9ff0-6c61-428b-b29a-93c890543265" providerId="ADAL" clId="{61659E97-EB13-470D-999D-05D24EA8DE7B}" dt="2019-07-17T11:16:53.353" v="24"/>
        <pc:sldMkLst>
          <pc:docMk/>
          <pc:sldMk cId="2300011685" sldId="519"/>
        </pc:sldMkLst>
      </pc:sldChg>
      <pc:sldChg chg="modTransition">
        <pc:chgData name="Sara Buck" userId="ebfd9ff0-6c61-428b-b29a-93c890543265" providerId="ADAL" clId="{61659E97-EB13-470D-999D-05D24EA8DE7B}" dt="2019-07-17T11:02:35.158" v="19"/>
        <pc:sldMkLst>
          <pc:docMk/>
          <pc:sldMk cId="3381962613" sldId="521"/>
        </pc:sldMkLst>
      </pc:sldChg>
      <pc:sldChg chg="modSp modNotes">
        <pc:chgData name="Sara Buck" userId="ebfd9ff0-6c61-428b-b29a-93c890543265" providerId="ADAL" clId="{61659E97-EB13-470D-999D-05D24EA8DE7B}" dt="2019-07-17T11:16:53.353" v="24"/>
        <pc:sldMkLst>
          <pc:docMk/>
          <pc:sldMk cId="3312482666" sldId="540"/>
        </pc:sldMkLst>
        <pc:spChg chg="mod">
          <ac:chgData name="Sara Buck" userId="ebfd9ff0-6c61-428b-b29a-93c890543265" providerId="ADAL" clId="{61659E97-EB13-470D-999D-05D24EA8DE7B}" dt="2019-07-17T10:58:02.766" v="17" actId="27636"/>
          <ac:spMkLst>
            <pc:docMk/>
            <pc:sldMk cId="3312482666" sldId="540"/>
            <ac:spMk id="3" creationId="{EE547EC4-6E11-4EC1-8624-1B536C0B3676}"/>
          </ac:spMkLst>
        </pc:spChg>
      </pc:sldChg>
      <pc:sldChg chg="modNotes">
        <pc:chgData name="Sara Buck" userId="ebfd9ff0-6c61-428b-b29a-93c890543265" providerId="ADAL" clId="{61659E97-EB13-470D-999D-05D24EA8DE7B}" dt="2019-07-17T11:16:53.353" v="24"/>
        <pc:sldMkLst>
          <pc:docMk/>
          <pc:sldMk cId="275631345" sldId="541"/>
        </pc:sldMkLst>
      </pc:sldChg>
      <pc:sldChg chg="modNotes">
        <pc:chgData name="Sara Buck" userId="ebfd9ff0-6c61-428b-b29a-93c890543265" providerId="ADAL" clId="{61659E97-EB13-470D-999D-05D24EA8DE7B}" dt="2019-07-17T11:16:53.353" v="24"/>
        <pc:sldMkLst>
          <pc:docMk/>
          <pc:sldMk cId="2645793412" sldId="552"/>
        </pc:sldMkLst>
      </pc:sldChg>
      <pc:sldChg chg="modNotes">
        <pc:chgData name="Sara Buck" userId="ebfd9ff0-6c61-428b-b29a-93c890543265" providerId="ADAL" clId="{61659E97-EB13-470D-999D-05D24EA8DE7B}" dt="2019-07-17T11:16:53.353" v="24"/>
        <pc:sldMkLst>
          <pc:docMk/>
          <pc:sldMk cId="1069758052" sldId="553"/>
        </pc:sldMkLst>
      </pc:sldChg>
      <pc:sldChg chg="add del">
        <pc:chgData name="Sara Buck" userId="ebfd9ff0-6c61-428b-b29a-93c890543265" providerId="ADAL" clId="{61659E97-EB13-470D-999D-05D24EA8DE7B}" dt="2019-07-17T11:11:48.649" v="22" actId="2696"/>
        <pc:sldMkLst>
          <pc:docMk/>
          <pc:sldMk cId="933565496" sldId="554"/>
        </pc:sldMkLst>
      </pc:sldChg>
      <pc:sldChg chg="add del">
        <pc:chgData name="Sara Buck" userId="ebfd9ff0-6c61-428b-b29a-93c890543265" providerId="ADAL" clId="{61659E97-EB13-470D-999D-05D24EA8DE7B}" dt="2019-07-17T11:11:50.466" v="23" actId="2696"/>
        <pc:sldMkLst>
          <pc:docMk/>
          <pc:sldMk cId="3110651789" sldId="55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B11D48-C54A-EF4D-930C-D074670EE1D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671F8B-D989-E744-B60D-9AB0852B7FE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BF4D942-8455-9A4C-AF89-CC28C5815431}" type="datetimeFigureOut">
              <a:rPr lang="en-US" smtClean="0"/>
              <a:t>7/17/2019</a:t>
            </a:fld>
            <a:endParaRPr lang="en-US"/>
          </a:p>
        </p:txBody>
      </p:sp>
      <p:sp>
        <p:nvSpPr>
          <p:cNvPr id="4" name="Footer Placeholder 3">
            <a:extLst>
              <a:ext uri="{FF2B5EF4-FFF2-40B4-BE49-F238E27FC236}">
                <a16:creationId xmlns:a16="http://schemas.microsoft.com/office/drawing/2014/main" id="{69F5A7AE-64F5-7146-B3A5-06A61279328B}"/>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10DD3E-77D5-E749-8BF2-CE0C31530D82}"/>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0CAE55E-AD44-D142-92CE-1DE51494C844}" type="slidenum">
              <a:rPr lang="en-US" smtClean="0"/>
              <a:t>‹#›</a:t>
            </a:fld>
            <a:endParaRPr lang="en-US"/>
          </a:p>
        </p:txBody>
      </p:sp>
    </p:spTree>
    <p:extLst>
      <p:ext uri="{BB962C8B-B14F-4D97-AF65-F5344CB8AC3E}">
        <p14:creationId xmlns:p14="http://schemas.microsoft.com/office/powerpoint/2010/main" val="2610116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FDDA3EC-3C5A-4E95-A2CE-1E694CF43D73}" type="datetimeFigureOut">
              <a:rPr lang="en-GB" smtClean="0"/>
              <a:t>17/07/2019</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4F0A2CAB-BB30-4D6F-9F28-78DA1CD59242}" type="slidenum">
              <a:rPr lang="en-GB" smtClean="0"/>
              <a:t>‹#›</a:t>
            </a:fld>
            <a:endParaRPr lang="en-GB"/>
          </a:p>
        </p:txBody>
      </p:sp>
    </p:spTree>
    <p:extLst>
      <p:ext uri="{BB962C8B-B14F-4D97-AF65-F5344CB8AC3E}">
        <p14:creationId xmlns:p14="http://schemas.microsoft.com/office/powerpoint/2010/main" val="22308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igital.nhs.uk/services/national-data-opt-out-programme/national-data-opt-out-numbe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understandingpatientdata.org.uk/"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elearning.rcgp.org.uk/course/info.php?id=156" TargetMode="External"/><Relationship Id="rId5" Type="http://schemas.openxmlformats.org/officeDocument/2006/relationships/hyperlink" Target="http://www.rcgp.org.uk/patientdatachoices" TargetMode="External"/><Relationship Id="rId4" Type="http://schemas.openxmlformats.org/officeDocument/2006/relationships/hyperlink" Target="https://digital.nhs.uk/information-governance-alliance/General-Data-Protection-Regulation-guida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1</a:t>
            </a:fld>
            <a:endParaRPr lang="en-GB"/>
          </a:p>
        </p:txBody>
      </p:sp>
    </p:spTree>
    <p:extLst>
      <p:ext uri="{BB962C8B-B14F-4D97-AF65-F5344CB8AC3E}">
        <p14:creationId xmlns:p14="http://schemas.microsoft.com/office/powerpoint/2010/main" val="43009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555625"/>
            <a:ext cx="4935538" cy="2776538"/>
          </a:xfrm>
        </p:spPr>
      </p:sp>
      <p:sp>
        <p:nvSpPr>
          <p:cNvPr id="3" name="Notes Placeholder 2"/>
          <p:cNvSpPr>
            <a:spLocks noGrp="1"/>
          </p:cNvSpPr>
          <p:nvPr>
            <p:ph type="body" idx="1"/>
          </p:nvPr>
        </p:nvSpPr>
        <p:spPr/>
        <p:txBody>
          <a:bodyPr/>
          <a:lstStyle/>
          <a:p>
            <a:r>
              <a:rPr lang="en-GB" b="1" dirty="0"/>
              <a:t>Slide hidden but available to use if questions are asked about any exemptions or specific examples on the exemption lists.</a:t>
            </a:r>
          </a:p>
          <a:p>
            <a:endParaRPr lang="en-GB" dirty="0"/>
          </a:p>
          <a:p>
            <a:r>
              <a:rPr lang="en-GB" dirty="0"/>
              <a:t>Some specific uses and scenarios: (most covered in section 7 of operational policy guidance)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Communicable diseases/PH – (OPG 6.2)- regulation 3 of s251 – in public interest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ONS flows – opt-out will not apply for the purpose of producing national statistics. NDG review recognised importance of integrity of national stats.</a:t>
            </a:r>
          </a:p>
          <a:p>
            <a:endParaRPr lang="en-GB" dirty="0"/>
          </a:p>
          <a:p>
            <a:r>
              <a:rPr lang="en-GB" dirty="0"/>
              <a:t>Many currently have separate opt-out mechanisms: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NCRS etc – separate opt-out mechanism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sng" strike="noStrike" kern="1200" cap="none" spc="0" normalizeH="0" baseline="0" noProof="0" dirty="0">
                <a:ln>
                  <a:noFill/>
                </a:ln>
                <a:solidFill>
                  <a:prstClr val="black"/>
                </a:solidFill>
                <a:effectLst/>
                <a:uLnTx/>
                <a:uFillTx/>
                <a:latin typeface="+mn-lt"/>
                <a:ea typeface="+mn-ea"/>
                <a:cs typeface="+mn-cs"/>
              </a:rPr>
              <a:t>National</a:t>
            </a:r>
            <a:r>
              <a:rPr kumimoji="0" lang="en-GB" sz="1200" b="0" i="0" u="none" strike="noStrike" kern="1200" cap="none" spc="0" normalizeH="0" baseline="0" noProof="0" dirty="0">
                <a:ln>
                  <a:noFill/>
                </a:ln>
                <a:solidFill>
                  <a:prstClr val="black"/>
                </a:solidFill>
                <a:effectLst/>
                <a:uLnTx/>
                <a:uFillTx/>
                <a:latin typeface="+mn-lt"/>
                <a:ea typeface="+mn-ea"/>
                <a:cs typeface="+mn-cs"/>
              </a:rPr>
              <a:t> screening programmes (endorsed by UK national screening committee) – separate opt-out mechanism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National Patient Experience surveys – exemption for National Cancer Patient Experience Survey (CPES) and CQC NHS Patient Survey Programme – continue to operate separate opt-out.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‘Assuring Transformation’ (approved data collection related to care of people with learning disability/autism) separate opt-out mechanism</a:t>
            </a:r>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691250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hidden but available to use if questions are asked about detail of applying opt-outs.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Stats can be found at: </a:t>
            </a:r>
            <a:r>
              <a:rPr lang="en-GB" dirty="0">
                <a:hlinkClick r:id="rId3"/>
              </a:rPr>
              <a:t>https://digital.nhs.uk/services/national-data-opt-out-programme/national-data-opt-out-numbers</a:t>
            </a:r>
            <a:endParaRPr lang="en-GB" dirty="0"/>
          </a:p>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15</a:t>
            </a:fld>
            <a:endParaRPr lang="en-GB"/>
          </a:p>
        </p:txBody>
      </p:sp>
    </p:spTree>
    <p:extLst>
      <p:ext uri="{BB962C8B-B14F-4D97-AF65-F5344CB8AC3E}">
        <p14:creationId xmlns:p14="http://schemas.microsoft.com/office/powerpoint/2010/main" val="2736451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555625"/>
            <a:ext cx="4935538" cy="2776538"/>
          </a:xfrm>
        </p:spPr>
      </p:sp>
      <p:sp>
        <p:nvSpPr>
          <p:cNvPr id="3" name="Notes Placeholder 2"/>
          <p:cNvSpPr>
            <a:spLocks noGrp="1"/>
          </p:cNvSpPr>
          <p:nvPr>
            <p:ph type="body" idx="1"/>
          </p:nvPr>
        </p:nvSpPr>
        <p:spPr/>
        <p:txBody>
          <a:bodyPr/>
          <a:lstStyle/>
          <a:p>
            <a:pPr marL="0" indent="0">
              <a:buNone/>
            </a:pPr>
            <a:r>
              <a:rPr lang="en-GB" sz="1000" b="1" dirty="0"/>
              <a:t>Slide hidden but available to use if questions are asked about audits.</a:t>
            </a:r>
          </a:p>
          <a:p>
            <a:pPr marL="0" indent="0">
              <a:buNone/>
            </a:pPr>
            <a:r>
              <a:rPr lang="en-GB" sz="1000" b="1" dirty="0"/>
              <a:t>Definition of individual care is in Operational Policy Guidance (OPG) p42</a:t>
            </a:r>
          </a:p>
        </p:txBody>
      </p:sp>
      <p:sp>
        <p:nvSpPr>
          <p:cNvPr id="4" name="Slide Number Placeholder 3"/>
          <p:cNvSpPr>
            <a:spLocks noGrp="1"/>
          </p:cNvSpPr>
          <p:nvPr>
            <p:ph type="sldNum" sz="quarter" idx="10"/>
          </p:nvPr>
        </p:nvSpPr>
        <p:spPr/>
        <p:txBody>
          <a:bodyPr/>
          <a:lstStyle/>
          <a:p>
            <a:fld id="{573BD2BE-0D39-469E-8B13-E83FE0E0A27D}" type="slidenum">
              <a:rPr lang="en-GB" smtClean="0"/>
              <a:t>16</a:t>
            </a:fld>
            <a:endParaRPr lang="en-GB" dirty="0"/>
          </a:p>
        </p:txBody>
      </p:sp>
    </p:spTree>
    <p:extLst>
      <p:ext uri="{BB962C8B-B14F-4D97-AF65-F5344CB8AC3E}">
        <p14:creationId xmlns:p14="http://schemas.microsoft.com/office/powerpoint/2010/main" val="339938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555625"/>
            <a:ext cx="4935538" cy="2776538"/>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Spot contract same as non-contracted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Payments – wherever possible anonymised data should be used for payment/invoice validation.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specific CAG approvals for invoice validation where opt-outs waived - OPG 7.1</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Risk Strat OPG 7.2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GP system codes for Type1 should mean data does not leave the practice in the first place</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17</a:t>
            </a:fld>
            <a:endParaRPr lang="en-GB" dirty="0"/>
          </a:p>
        </p:txBody>
      </p:sp>
    </p:spTree>
    <p:extLst>
      <p:ext uri="{BB962C8B-B14F-4D97-AF65-F5344CB8AC3E}">
        <p14:creationId xmlns:p14="http://schemas.microsoft.com/office/powerpoint/2010/main" val="406321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0713" y="606425"/>
            <a:ext cx="5364162" cy="3017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96097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department has set out that all health and care organisations are required to be compliant with the national data opt-out policy by March 2020.</a:t>
            </a:r>
          </a:p>
          <a:p>
            <a:endParaRPr lang="en-GB" dirty="0"/>
          </a:p>
          <a:p>
            <a:r>
              <a:rPr lang="en-GB" dirty="0"/>
              <a:t>Opt-out is stored centrally against the patient’s NHS number. </a:t>
            </a:r>
          </a:p>
          <a:p>
            <a:endParaRPr lang="en-GB" dirty="0"/>
          </a:p>
          <a:p>
            <a:r>
              <a:rPr lang="en-GB" dirty="0"/>
              <a:t>We are working with GP systems suppliers to make it simple to apply opt-outs by using the GP system in order to make it easier for GP practices to become compliant with the national data opt-out policy.</a:t>
            </a:r>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20</a:t>
            </a:fld>
            <a:endParaRPr lang="en-GB" dirty="0"/>
          </a:p>
        </p:txBody>
      </p:sp>
    </p:spTree>
    <p:extLst>
      <p:ext uri="{BB962C8B-B14F-4D97-AF65-F5344CB8AC3E}">
        <p14:creationId xmlns:p14="http://schemas.microsoft.com/office/powerpoint/2010/main" val="2479666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option to provide a full list of those opted-out to providers was discounted on IG grounds.</a:t>
            </a:r>
            <a:r>
              <a:rPr lang="en-GB" sz="1200" kern="1200" baseline="0" dirty="0">
                <a:solidFill>
                  <a:schemeClr val="tx1"/>
                </a:solidFill>
                <a:effectLst/>
                <a:latin typeface="+mn-lt"/>
                <a:ea typeface="+mn-ea"/>
                <a:cs typeface="+mn-cs"/>
              </a:rPr>
              <a:t> The reasoning behind this is that it was felt we would </a:t>
            </a:r>
            <a:r>
              <a:rPr lang="en-GB" sz="1200" kern="1200" dirty="0">
                <a:solidFill>
                  <a:schemeClr val="tx1"/>
                </a:solidFill>
                <a:effectLst/>
                <a:latin typeface="+mn-lt"/>
                <a:ea typeface="+mn-ea"/>
                <a:cs typeface="+mn-cs"/>
              </a:rPr>
              <a:t>be sending them information about people that they don’t need and are providing more information than is necessary for people who are most concerned about the sharing of their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21</a:t>
            </a:fld>
            <a:endParaRPr lang="en-GB" dirty="0"/>
          </a:p>
        </p:txBody>
      </p:sp>
    </p:spTree>
    <p:extLst>
      <p:ext uri="{BB962C8B-B14F-4D97-AF65-F5344CB8AC3E}">
        <p14:creationId xmlns:p14="http://schemas.microsoft.com/office/powerpoint/2010/main" val="15328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Edited highlights of what’s on our pages, in the CIG, service guidance etc</a:t>
            </a:r>
          </a:p>
          <a:p>
            <a:pPr marL="0" indent="0">
              <a:buNone/>
            </a:pPr>
            <a:r>
              <a:rPr lang="en-GB" sz="1200" dirty="0"/>
              <a:t>Audit of existing data use and disclosure should have been done as part of GDPR to establish Record of Processing Activity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838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Edited highlights of what’s on our pages, in the CIG, service guidance etc</a:t>
            </a:r>
          </a:p>
          <a:p>
            <a:endParaRPr lang="en-GB" dirty="0"/>
          </a:p>
          <a:p>
            <a:r>
              <a:rPr lang="en-GB" dirty="0"/>
              <a:t>Indicative timeline for the introduction of the functionality for each of the GP system suppliers </a:t>
            </a:r>
          </a:p>
          <a:p>
            <a:r>
              <a:rPr lang="en-GB" dirty="0"/>
              <a:t>TPP – August</a:t>
            </a:r>
          </a:p>
          <a:p>
            <a:r>
              <a:rPr lang="en-GB" dirty="0"/>
              <a:t>EMIS – September</a:t>
            </a:r>
          </a:p>
          <a:p>
            <a:r>
              <a:rPr lang="en-GB" dirty="0"/>
              <a:t>Vision / </a:t>
            </a:r>
            <a:r>
              <a:rPr lang="en-GB" dirty="0" err="1"/>
              <a:t>Microtest</a:t>
            </a:r>
            <a:r>
              <a:rPr lang="en-GB" dirty="0"/>
              <a:t> – post-September</a:t>
            </a:r>
          </a:p>
          <a:p>
            <a:r>
              <a:rPr lang="en-GB" dirty="0"/>
              <a:t>Suppliers will confirm the dates to GP practices.</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681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53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4</a:t>
            </a:fld>
            <a:endParaRPr lang="en-GB"/>
          </a:p>
        </p:txBody>
      </p:sp>
    </p:spTree>
    <p:extLst>
      <p:ext uri="{BB962C8B-B14F-4D97-AF65-F5344CB8AC3E}">
        <p14:creationId xmlns:p14="http://schemas.microsoft.com/office/powerpoint/2010/main" val="298815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SPEAKER’S NOTES:  ICO stance and litigation risk</a:t>
            </a:r>
            <a:r>
              <a:rPr lang="en-GB" dirty="0"/>
              <a:t> </a:t>
            </a:r>
          </a:p>
          <a:p>
            <a:endParaRPr lang="en-GB" u="sng" dirty="0"/>
          </a:p>
          <a:p>
            <a:r>
              <a:rPr lang="en-GB" u="sng" dirty="0"/>
              <a:t>ICO</a:t>
            </a:r>
            <a:r>
              <a:rPr lang="en-GB" dirty="0"/>
              <a:t> has stated they would look at the principle of lawfulness, fairness and transparency if they received any complaint and consider how the national data opt-out has been positioned and communicated to public and patients.</a:t>
            </a:r>
          </a:p>
          <a:p>
            <a:r>
              <a:rPr lang="en-GB" dirty="0"/>
              <a:t>The ICO’s checklist on Fairness include the following tests:</a:t>
            </a:r>
          </a:p>
          <a:p>
            <a:pPr marL="171450" indent="-171450">
              <a:buFont typeface="Arial" panose="020B0604020202020204" pitchFamily="34" charset="0"/>
              <a:buChar char="•"/>
            </a:pPr>
            <a:r>
              <a:rPr lang="en-GB" dirty="0"/>
              <a:t>We only handle people’s data in ways they would reasonably expect, or we can explain why any unexpected processing is justified.</a:t>
            </a:r>
          </a:p>
          <a:p>
            <a:pPr marL="171450" indent="-171450">
              <a:buFont typeface="Arial" panose="020B0604020202020204" pitchFamily="34" charset="0"/>
              <a:buChar char="•"/>
            </a:pPr>
            <a:r>
              <a:rPr lang="en-GB" dirty="0"/>
              <a:t>We do not deceive or mislead people when we collect their personal data.</a:t>
            </a:r>
          </a:p>
          <a:p>
            <a:endParaRPr lang="en-GB" dirty="0"/>
          </a:p>
          <a:p>
            <a:r>
              <a:rPr lang="en-GB" dirty="0"/>
              <a:t>Financial and Reputational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Organisations should be alive to the fact that even where the ICO may investigate a patient complaint and not instigate a monetary penalty there is increasing awareness by the public (and interest from legal firms) of the opportunity to seek award for ‘damages and distress’ caused by adverse disclosure of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failure to apply national data opt-outs though not a legal requirement in its own right could still trigger a legal claim (either by individuals or ’class action’ ) either that there has been a failure to comply with the DPA 2018/GDPR and /or citing the Common Law Duty of Confidentiality. It may also signal other potential weaknesses in data security and governance processes and procedures that might risk legal action being taken.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Article 82 of GDPR provides that ‘any person who has suffered material or non-material damage as a result of an infringement of this Regulation shall have the right to receive compensation from the controller or processor for the damage suffered.’ “non-material damage” includes distress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Indemnity Scheme NHS Resolution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In the event of any proceedings brought against the Member by virtue of Section 13 of the Data Protection Act 1998 or any subsequent updating or replacement legislation (the “Data Protection Legislation”) the Scheme will provide indemnity against: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(a) legal Costs and Expenses incurred in connection with the defence of such proceedings, and/or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(b) legal liability for Compensation to any individual who is entitled to such Compensation under the Data Protection Legislation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Scheme shall not be liable under this sub-paragraph 2.15 for: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(c) any fine or penalty or statutory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(g) any legal costs or expenses or any financial losses in respect of an order for rectification or erasure of data or any order requiring the data to be supplemented by any other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liability of the Scheme under this sub-paragraph 2.15 for all Compensation payable to any claimant or any number of claimants in respect of or arising out of any one event or series of events consequent on or attributable to one source or original cause shall not exceed £50,000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Further, the maximum sum payable under this sub-paragraph 2.15 in any one Membership Year shall not exceed £500,000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There is also the hidden costs for the organisation in actual time and resources used to deal with any incidents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While such cases are unlikely to be relevant specifically to compliance with the national data opt-out policy, though this is unproven at this stage, they are a powerful reminder of why organisations need to ensure they have policies and procedures on data use and sharing which comply with data protection legislation and must consider the Common Law Duty of Confidentiality (CLDC).</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Information standard</a:t>
            </a:r>
            <a:r>
              <a:rPr lang="en-GB" u="none" dirty="0"/>
              <a:t> was published</a:t>
            </a:r>
            <a:r>
              <a:rPr lang="en-GB" dirty="0"/>
              <a:t> March 2019. (Link on our compliance page)</a:t>
            </a:r>
          </a:p>
          <a:p>
            <a:r>
              <a:rPr lang="en-GB" dirty="0"/>
              <a:t>Under Section 250 of the Health and Social Care Act 2012 public bodies exercising functions in connection with health services or adult social care and anyone providing publicly funded health services or adult social care commissioned by, or on behalf of, a public body are required to “have regard to” published information standards.</a:t>
            </a:r>
          </a:p>
          <a:p>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Contracts</a:t>
            </a:r>
            <a:r>
              <a:rPr lang="en-GB" dirty="0"/>
              <a:t> - </a:t>
            </a:r>
            <a:r>
              <a:rPr lang="en-GB" sz="1200" kern="1200" dirty="0">
                <a:solidFill>
                  <a:schemeClr val="tx1"/>
                </a:solidFill>
                <a:effectLst/>
                <a:latin typeface="+mn-lt"/>
                <a:ea typeface="+mn-ea"/>
                <a:cs typeface="+mn-cs"/>
              </a:rPr>
              <a:t>NHS contracts and those based on NHS Standard Contract include a requirement to comply with information standards. Failure to do so may be considered a breach of contract. (quote from OPG v3)</a:t>
            </a:r>
          </a:p>
          <a:p>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Contracts</a:t>
            </a:r>
            <a:r>
              <a:rPr lang="en-GB" dirty="0"/>
              <a:t> – GP IT Operating Model 2019 will include specific requirements for GP practices to comply with national data opt-out policy by March 2020 and for CCGs to ensure their GP practices are compliant as well as being compliant in their own right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26</a:t>
            </a:fld>
            <a:endParaRPr lang="en-GB" dirty="0"/>
          </a:p>
        </p:txBody>
      </p:sp>
    </p:spTree>
    <p:extLst>
      <p:ext uri="{BB962C8B-B14F-4D97-AF65-F5344CB8AC3E}">
        <p14:creationId xmlns:p14="http://schemas.microsoft.com/office/powerpoint/2010/main" val="3780020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27</a:t>
            </a:fld>
            <a:endParaRPr lang="en-GB" dirty="0"/>
          </a:p>
        </p:txBody>
      </p:sp>
    </p:spTree>
    <p:extLst>
      <p:ext uri="{BB962C8B-B14F-4D97-AF65-F5344CB8AC3E}">
        <p14:creationId xmlns:p14="http://schemas.microsoft.com/office/powerpoint/2010/main" val="4082838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Compliance implementation team have emailed all DPOs in Trusts and followed up with non responders to offer help in understanding compliance activity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Offer of  1-2-1 dedicated support available until October 2019 then likely to move to general help desk arrangements</a:t>
            </a:r>
          </a:p>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29</a:t>
            </a:fld>
            <a:endParaRPr lang="en-GB"/>
          </a:p>
        </p:txBody>
      </p:sp>
    </p:spTree>
    <p:extLst>
      <p:ext uri="{BB962C8B-B14F-4D97-AF65-F5344CB8AC3E}">
        <p14:creationId xmlns:p14="http://schemas.microsoft.com/office/powerpoint/2010/main" val="2439243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Screenshots to show CIG … and flowcharts.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3BD2BE-0D39-469E-8B13-E83FE0E0A2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0439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1200" b="1" dirty="0"/>
              <a:t>Extra links, depending on audience</a:t>
            </a:r>
          </a:p>
          <a:p>
            <a:pPr marL="0" indent="0">
              <a:buNone/>
              <a:defRPr/>
            </a:pPr>
            <a:endParaRPr lang="en-GB" sz="1200" b="1" dirty="0"/>
          </a:p>
          <a:p>
            <a:pPr marL="0" indent="0">
              <a:buNone/>
              <a:defRPr/>
            </a:pPr>
            <a:r>
              <a:rPr lang="en-GB" sz="1200" b="0" dirty="0"/>
              <a:t>Understanding Patient Data - Wellcome Trust </a:t>
            </a:r>
            <a:endParaRPr lang="en-GB" sz="1200" b="0" u="sng" dirty="0"/>
          </a:p>
          <a:p>
            <a:pPr marL="0" indent="0">
              <a:buNone/>
              <a:defRPr/>
            </a:pPr>
            <a:r>
              <a:rPr lang="en-GB" sz="1200" u="sng" dirty="0">
                <a:hlinkClick r:id="rId3"/>
              </a:rPr>
              <a:t>https://understandingpatientdata.org.uk</a:t>
            </a:r>
            <a:endParaRPr lang="en-US" altLang="en-US" sz="1200" dirty="0"/>
          </a:p>
          <a:p>
            <a:pPr marL="0" indent="0">
              <a:buNone/>
              <a:defRPr/>
            </a:pPr>
            <a:endParaRPr lang="en-US" altLang="en-US" sz="1200" dirty="0"/>
          </a:p>
          <a:p>
            <a:pPr marL="0" indent="0">
              <a:buNone/>
              <a:defRPr/>
            </a:pPr>
            <a:r>
              <a:rPr lang="en-US" altLang="en-US" sz="1200" b="0" dirty="0"/>
              <a:t>Information Governance Alliance (IGA) information on GDPR:</a:t>
            </a:r>
          </a:p>
          <a:p>
            <a:pPr marL="0" indent="0">
              <a:buNone/>
              <a:defRPr/>
            </a:pPr>
            <a:r>
              <a:rPr lang="en-US" altLang="en-US" sz="1200" dirty="0">
                <a:hlinkClick r:id="rId4"/>
              </a:rPr>
              <a:t>https://digital.nhs.uk/information-governance-alliance/General-Data-Protection-Regulation-guidance</a:t>
            </a:r>
            <a:endParaRPr lang="en-US" altLang="en-US" sz="1200" dirty="0"/>
          </a:p>
          <a:p>
            <a:pPr marL="0" indent="0">
              <a:buNone/>
              <a:defRPr/>
            </a:pPr>
            <a:endParaRPr lang="en-US" altLang="en-US" sz="1200" dirty="0"/>
          </a:p>
          <a:p>
            <a:pPr marL="0" indent="0">
              <a:buNone/>
              <a:defRPr/>
            </a:pPr>
            <a:r>
              <a:rPr lang="en-US" altLang="en-US" sz="1200" b="0" dirty="0"/>
              <a:t>RCGP Patient Data Choices - </a:t>
            </a:r>
            <a:r>
              <a:rPr lang="en-US" altLang="en-US" sz="1200" b="1" dirty="0"/>
              <a:t>resources for GP practices</a:t>
            </a:r>
          </a:p>
          <a:p>
            <a:pPr marL="0" indent="0">
              <a:buNone/>
              <a:defRPr/>
            </a:pPr>
            <a:r>
              <a:rPr lang="en-US" altLang="en-US" sz="1200" dirty="0"/>
              <a:t>Toolkit: </a:t>
            </a:r>
            <a:r>
              <a:rPr lang="en-US" altLang="en-US" sz="1200" dirty="0">
                <a:hlinkClick r:id="rId5"/>
              </a:rPr>
              <a:t>http://www.rcgp.org.uk/patientdatachoices</a:t>
            </a:r>
            <a:r>
              <a:rPr lang="en-US" altLang="en-US" sz="1200" dirty="0"/>
              <a:t> </a:t>
            </a:r>
          </a:p>
          <a:p>
            <a:pPr marL="0" indent="0">
              <a:buNone/>
              <a:defRPr/>
            </a:pPr>
            <a:r>
              <a:rPr lang="en-US" altLang="en-US" sz="1200" dirty="0"/>
              <a:t>E-learning: </a:t>
            </a:r>
            <a:r>
              <a:rPr lang="en-US" altLang="en-US" sz="1200" dirty="0">
                <a:hlinkClick r:id="rId6"/>
              </a:rPr>
              <a:t>http://elearning.rcgp.org.uk/course/info.php?id=156</a:t>
            </a:r>
            <a:r>
              <a:rPr lang="en-US" altLang="en-US" sz="1200" dirty="0"/>
              <a:t> </a:t>
            </a:r>
          </a:p>
          <a:p>
            <a:pPr marL="0" indent="0">
              <a:buNone/>
              <a:defRPr/>
            </a:pPr>
            <a:endParaRPr lang="en-GB" sz="1200" dirty="0"/>
          </a:p>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31</a:t>
            </a:fld>
            <a:endParaRPr lang="en-GB" dirty="0"/>
          </a:p>
        </p:txBody>
      </p:sp>
    </p:spTree>
    <p:extLst>
      <p:ext uri="{BB962C8B-B14F-4D97-AF65-F5344CB8AC3E}">
        <p14:creationId xmlns:p14="http://schemas.microsoft.com/office/powerpoint/2010/main" val="1414912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1975" y="608013"/>
            <a:ext cx="5399088" cy="30368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362201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Other points to note:</a:t>
            </a:r>
          </a:p>
          <a:p>
            <a:endParaRPr lang="en-GB" sz="1200" dirty="0"/>
          </a:p>
          <a:p>
            <a:pPr marL="171450" indent="-171450">
              <a:buFont typeface="Arial" panose="020B0604020202020204" pitchFamily="34" charset="0"/>
              <a:buChar char="•"/>
            </a:pPr>
            <a:r>
              <a:rPr lang="en-GB" b="1" dirty="0"/>
              <a:t>Anyone registered on PDS </a:t>
            </a:r>
            <a:r>
              <a:rPr lang="en-GB" dirty="0"/>
              <a:t>(i.e. with data in English system) can set a national data opt-out, and p</a:t>
            </a:r>
            <a:r>
              <a:rPr lang="en-GB" sz="1200" dirty="0"/>
              <a:t>eople resident </a:t>
            </a:r>
            <a:r>
              <a:rPr lang="en-GB" sz="1200" b="0" dirty="0"/>
              <a:t>in Wales, Scotland </a:t>
            </a:r>
            <a:r>
              <a:rPr lang="en-GB" sz="1200" dirty="0"/>
              <a:t>etc. who have received care in NHS in England and have an English or Welsh NHS number. The policy is clear that patients cannot opt-out of their registration data being shared e.g. the opt-out does not prevent data being recorded on PDS.</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Young people can set their own opt-out from </a:t>
            </a:r>
            <a:r>
              <a:rPr lang="en-GB" sz="1200" b="1" dirty="0"/>
              <a:t>age 13 - </a:t>
            </a:r>
            <a:r>
              <a:rPr lang="en-GB" sz="1200" dirty="0"/>
              <a:t>aligns with the Data Protection Act 2018 which sets 13 as the minimum age at which young people can give their consent to participate in digital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Formal proxies </a:t>
            </a:r>
            <a:r>
              <a:rPr lang="en-GB" dirty="0"/>
              <a:t>can set opt-out on behalf of others – </a:t>
            </a:r>
            <a:r>
              <a:rPr lang="en-GB" sz="1200" dirty="0"/>
              <a:t>those with parental responsibility for &lt;13s, a lasting power of attorney (both health and welfare and property and financial affairs) or a court appointed deputy</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p>
          <a:p>
            <a:endParaRPr lang="en-GB" dirty="0"/>
          </a:p>
          <a:p>
            <a:pPr marL="0" indent="0">
              <a:buNone/>
            </a:pPr>
            <a:endParaRPr lang="en-GB" sz="1200" dirty="0"/>
          </a:p>
          <a:p>
            <a:endParaRPr lang="en-GB" dirty="0"/>
          </a:p>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6</a:t>
            </a:fld>
            <a:endParaRPr lang="en-GB"/>
          </a:p>
        </p:txBody>
      </p:sp>
    </p:spTree>
    <p:extLst>
      <p:ext uri="{BB962C8B-B14F-4D97-AF65-F5344CB8AC3E}">
        <p14:creationId xmlns:p14="http://schemas.microsoft.com/office/powerpoint/2010/main" val="83320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Visual of the landing page and how to manage your choice</a:t>
            </a:r>
          </a:p>
        </p:txBody>
      </p:sp>
      <p:sp>
        <p:nvSpPr>
          <p:cNvPr id="4" name="Slide Number Placeholder 3"/>
          <p:cNvSpPr>
            <a:spLocks noGrp="1"/>
          </p:cNvSpPr>
          <p:nvPr>
            <p:ph type="sldNum" sz="quarter" idx="10"/>
          </p:nvPr>
        </p:nvSpPr>
        <p:spPr/>
        <p:txBody>
          <a:bodyPr/>
          <a:lstStyle/>
          <a:p>
            <a:fld id="{573BD2BE-0D39-469E-8B13-E83FE0E0A27D}" type="slidenum">
              <a:rPr lang="en-GB" smtClean="0"/>
              <a:t>7</a:t>
            </a:fld>
            <a:endParaRPr lang="en-GB" dirty="0"/>
          </a:p>
        </p:txBody>
      </p:sp>
    </p:spTree>
    <p:extLst>
      <p:ext uri="{BB962C8B-B14F-4D97-AF65-F5344CB8AC3E}">
        <p14:creationId xmlns:p14="http://schemas.microsoft.com/office/powerpoint/2010/main" val="69452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These slides are hidden and only to be used when talking to new organisations and need to push awareness messages as well as compliance</a:t>
            </a:r>
          </a:p>
        </p:txBody>
      </p:sp>
      <p:sp>
        <p:nvSpPr>
          <p:cNvPr id="4" name="Slide Number Placeholder 3"/>
          <p:cNvSpPr>
            <a:spLocks noGrp="1"/>
          </p:cNvSpPr>
          <p:nvPr>
            <p:ph type="sldNum" sz="quarter" idx="5"/>
          </p:nvPr>
        </p:nvSpPr>
        <p:spPr/>
        <p:txBody>
          <a:bodyPr/>
          <a:lstStyle/>
          <a:p>
            <a:fld id="{4F0A2CAB-BB30-4D6F-9F28-78DA1CD59242}" type="slidenum">
              <a:rPr lang="en-GB" smtClean="0"/>
              <a:t>9</a:t>
            </a:fld>
            <a:endParaRPr lang="en-GB"/>
          </a:p>
        </p:txBody>
      </p:sp>
    </p:spTree>
    <p:extLst>
      <p:ext uri="{BB962C8B-B14F-4D97-AF65-F5344CB8AC3E}">
        <p14:creationId xmlns:p14="http://schemas.microsoft.com/office/powerpoint/2010/main" val="3774751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These slides are hidden and only to be used when talking to new organisations and need to push awareness messages as well as compliance</a:t>
            </a:r>
          </a:p>
          <a:p>
            <a:endParaRPr lang="en-GB" dirty="0"/>
          </a:p>
        </p:txBody>
      </p:sp>
      <p:sp>
        <p:nvSpPr>
          <p:cNvPr id="4" name="Slide Number Placeholder 3"/>
          <p:cNvSpPr>
            <a:spLocks noGrp="1"/>
          </p:cNvSpPr>
          <p:nvPr>
            <p:ph type="sldNum" sz="quarter" idx="5"/>
          </p:nvPr>
        </p:nvSpPr>
        <p:spPr/>
        <p:txBody>
          <a:bodyPr/>
          <a:lstStyle/>
          <a:p>
            <a:fld id="{4F0A2CAB-BB30-4D6F-9F28-78DA1CD59242}" type="slidenum">
              <a:rPr lang="en-GB" smtClean="0"/>
              <a:t>10</a:t>
            </a:fld>
            <a:endParaRPr lang="en-GB"/>
          </a:p>
        </p:txBody>
      </p:sp>
    </p:spTree>
    <p:extLst>
      <p:ext uri="{BB962C8B-B14F-4D97-AF65-F5344CB8AC3E}">
        <p14:creationId xmlns:p14="http://schemas.microsoft.com/office/powerpoint/2010/main" val="405154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national data opt-out applies only where </a:t>
            </a:r>
            <a:r>
              <a:rPr lang="en-GB" sz="1000" b="1" dirty="0"/>
              <a:t>confidential patient information </a:t>
            </a:r>
            <a:r>
              <a:rPr lang="en-GB" sz="1000" dirty="0"/>
              <a:t>is being shared for purposes beyond an individual’s care and treatment e.g. it is intended to be used in research studies or to help in managing the efficient and safe running of the health and care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Single question</a:t>
            </a:r>
            <a:r>
              <a:rPr lang="en-GB" sz="1000" dirty="0"/>
              <a:t>: In case asked, actual question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Your confidential patient information can be used for improving health, care and services,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	planning to improve health and care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	research to find a cure for serious illnesses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 allow my data to be used for research and planning:  	Yes/No</a:t>
            </a:r>
          </a:p>
          <a:p>
            <a:endParaRPr lang="en-GB" sz="1000" dirty="0"/>
          </a:p>
          <a:p>
            <a:r>
              <a:rPr lang="en-GB" sz="1000" dirty="0"/>
              <a:t>Regardless of the national data opt-out </a:t>
            </a:r>
            <a:r>
              <a:rPr lang="en-GB" sz="1000" b="1" dirty="0"/>
              <a:t>confidential patient information </a:t>
            </a:r>
            <a:r>
              <a:rPr lang="en-GB" sz="1000" b="0" dirty="0"/>
              <a:t>must not </a:t>
            </a:r>
            <a:r>
              <a:rPr lang="en-GB" sz="1000" dirty="0"/>
              <a:t>be used for insurance or marketing purposes without the explicit consent of the patient</a:t>
            </a:r>
          </a:p>
          <a:p>
            <a:endParaRPr lang="en-GB" sz="1000" dirty="0"/>
          </a:p>
          <a:p>
            <a:r>
              <a:rPr lang="en-GB" sz="1000" dirty="0"/>
              <a:t>The national data opt-out is for purposes </a:t>
            </a:r>
            <a:r>
              <a:rPr lang="en-GB" sz="1000" u="sng" dirty="0"/>
              <a:t>beyond</a:t>
            </a:r>
            <a:r>
              <a:rPr lang="en-GB" sz="1000" dirty="0"/>
              <a:t> an individual’s care and treatment, </a:t>
            </a:r>
            <a:r>
              <a:rPr lang="en-GB" sz="1000" u="sng" dirty="0"/>
              <a:t>not</a:t>
            </a:r>
            <a:r>
              <a:rPr lang="en-GB" sz="1000" dirty="0"/>
              <a:t> their individual care (aka direct care)</a:t>
            </a:r>
          </a:p>
          <a:p>
            <a:endParaRPr lang="en-GB" sz="1000" dirty="0"/>
          </a:p>
          <a:p>
            <a:r>
              <a:rPr lang="en-GB" sz="1000" dirty="0"/>
              <a:t>The national data opt-out will NOT apply where:</a:t>
            </a:r>
          </a:p>
          <a:p>
            <a:endParaRPr lang="en-GB" sz="1000" dirty="0"/>
          </a:p>
          <a:p>
            <a:r>
              <a:rPr lang="en-GB" sz="1000" u="sng" dirty="0"/>
              <a:t>Mandatory</a:t>
            </a:r>
            <a:r>
              <a:rPr lang="en-GB" sz="1000" dirty="0"/>
              <a:t> legal requirement such as:</a:t>
            </a:r>
          </a:p>
          <a:p>
            <a:pPr marL="171450" indent="-171450">
              <a:buFont typeface="Arial" panose="020B0604020202020204" pitchFamily="34" charset="0"/>
              <a:buChar char="•"/>
            </a:pPr>
            <a:r>
              <a:rPr lang="en-GB" sz="1000" dirty="0"/>
              <a:t>CQC has statutory powers to require information for their inspection purposes</a:t>
            </a:r>
          </a:p>
          <a:p>
            <a:pPr marL="171450" indent="-171450">
              <a:buFont typeface="Arial" panose="020B0604020202020204" pitchFamily="34" charset="0"/>
              <a:buChar char="•"/>
            </a:pPr>
            <a:r>
              <a:rPr lang="en-GB" sz="1000" dirty="0"/>
              <a:t>Reporting of notifiable diseases</a:t>
            </a:r>
          </a:p>
          <a:p>
            <a:pPr marL="171450" indent="-171450">
              <a:buFont typeface="Arial" panose="020B0604020202020204" pitchFamily="34" charset="0"/>
              <a:buChar char="•"/>
            </a:pPr>
            <a:r>
              <a:rPr lang="en-GB" sz="1000" dirty="0"/>
              <a:t>Reporting of gunshot wounds</a:t>
            </a:r>
          </a:p>
          <a:p>
            <a:pPr marL="171450" indent="-171450">
              <a:buFont typeface="Arial" panose="020B0604020202020204" pitchFamily="34" charset="0"/>
              <a:buChar char="•"/>
            </a:pPr>
            <a:r>
              <a:rPr lang="en-GB" sz="1000" dirty="0"/>
              <a:t>NHS Digital require a health and care organisation to provide data under s259 of HSCA 2012 (i.e. NHSD are directed / requested to collect the data and have issued a Data Provision Notice to providers to mandate the provision of that data such as National Diabetes Audit, Community Services Dataset &amp; GP Appointments Data)</a:t>
            </a:r>
          </a:p>
          <a:p>
            <a:pPr marL="171450" indent="-171450">
              <a:buFont typeface="Arial" panose="020B0604020202020204" pitchFamily="34" charset="0"/>
              <a:buChar char="•"/>
            </a:pPr>
            <a:r>
              <a:rPr lang="en-GB" sz="1000" dirty="0"/>
              <a:t>NHS Counter fraud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t>Other legal gateways e.g. Crime and Courts Act, Security Services Act etc </a:t>
            </a:r>
          </a:p>
          <a:p>
            <a:pPr marL="171450" indent="-171450">
              <a:buFont typeface="Arial" panose="020B0604020202020204" pitchFamily="34" charset="0"/>
              <a:buChar cha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u="sng" dirty="0"/>
              <a:t>Positive public interest test </a:t>
            </a:r>
            <a:r>
              <a:rPr lang="en-GB" sz="1000" dirty="0"/>
              <a:t>– (this would include communicable diseases PHE controlled regulation 3).  Data controllers expected to undertake their own public interest test. This should look at the individual circumstances of the case, examples of disclosures that may be made in the public interest are reporting gunshot wounds and knife wounds or reporting patient fitness to drive to DVLA.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u="sng" dirty="0"/>
              <a:t>Consent</a:t>
            </a:r>
            <a:r>
              <a:rPr lang="en-GB" sz="1000" dirty="0"/>
              <a:t> – </a:t>
            </a:r>
            <a:r>
              <a:rPr lang="en-GB" sz="1000" dirty="0" err="1"/>
              <a:t>eg</a:t>
            </a:r>
            <a:r>
              <a:rPr lang="en-GB" sz="1000" dirty="0"/>
              <a:t> explicit consent for a specific research study or clinical trial</a:t>
            </a:r>
            <a:endParaRPr lang="en-GB" sz="1000" i="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Opt-out does NOT apply to data </a:t>
            </a:r>
            <a:r>
              <a:rPr lang="en-GB" sz="1000" u="sng" dirty="0"/>
              <a:t>anonymised in line with the ICO CoP </a:t>
            </a:r>
            <a:r>
              <a:rPr lang="en-GB" sz="1000" dirty="0"/>
              <a:t>– note the CoP is being reviewed following introduction of GDPR.  This currently covers a range of data from anonymous through to data which are de-identified for limited access with a wider suite of controls.</a:t>
            </a:r>
            <a:endParaRPr lang="en-GB" sz="1000" i="0" dirty="0">
              <a:cs typeface="Calibri"/>
            </a:endParaRPr>
          </a:p>
          <a:p>
            <a:endParaRPr lang="en-GB" dirty="0">
              <a:cs typeface="Calibri"/>
            </a:endParaRPr>
          </a:p>
        </p:txBody>
      </p:sp>
      <p:sp>
        <p:nvSpPr>
          <p:cNvPr id="4" name="Slide Number Placeholder 3"/>
          <p:cNvSpPr>
            <a:spLocks noGrp="1"/>
          </p:cNvSpPr>
          <p:nvPr>
            <p:ph type="sldNum" sz="quarter" idx="10"/>
          </p:nvPr>
        </p:nvSpPr>
        <p:spPr/>
        <p:txBody>
          <a:bodyPr/>
          <a:lstStyle/>
          <a:p>
            <a:fld id="{573BD2BE-0D39-469E-8B13-E83FE0E0A27D}" type="slidenum">
              <a:rPr lang="en-GB" smtClean="0"/>
              <a:t>12</a:t>
            </a:fld>
            <a:endParaRPr lang="en-GB" dirty="0"/>
          </a:p>
        </p:txBody>
      </p:sp>
    </p:spTree>
    <p:extLst>
      <p:ext uri="{BB962C8B-B14F-4D97-AF65-F5344CB8AC3E}">
        <p14:creationId xmlns:p14="http://schemas.microsoft.com/office/powerpoint/2010/main" val="356477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5025" y="555625"/>
            <a:ext cx="4935538" cy="27765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dirty="0"/>
              <a:t>Beyond individual care</a:t>
            </a:r>
            <a:r>
              <a:rPr lang="en-GB" sz="1000" b="1" dirty="0"/>
              <a:t>: </a:t>
            </a:r>
            <a:r>
              <a:rPr lang="en-GB" sz="1000" dirty="0"/>
              <a:t>Individual care defined by NDG in review:  - includes assurance of safe and high quality care and treatment through local audit, management of untoward incidents, outcomes measurement etc, if carried out by professionals/team with legit relationship, providing care. (see Operational Policy Guidance)</a:t>
            </a:r>
          </a:p>
          <a:p>
            <a:endParaRPr lang="en-GB" sz="1000" b="1" dirty="0"/>
          </a:p>
          <a:p>
            <a:r>
              <a:rPr lang="en-GB" sz="1000" b="1" dirty="0"/>
              <a:t>Main consideration is how Common Law Duty of Confidentiality is met </a:t>
            </a:r>
            <a:r>
              <a:rPr lang="en-GB" sz="1000" dirty="0"/>
              <a:t>– if relying on s251 then opt-out will most likely apply. </a:t>
            </a:r>
          </a:p>
          <a:p>
            <a:r>
              <a:rPr lang="en-GB" sz="1000" dirty="0"/>
              <a:t>s251 - authorisation given under :</a:t>
            </a:r>
          </a:p>
          <a:p>
            <a:pPr marL="171450" indent="-171450">
              <a:buFont typeface="Arial" panose="020B0604020202020204" pitchFamily="34" charset="0"/>
              <a:buChar char="•"/>
            </a:pPr>
            <a:r>
              <a:rPr lang="en-GB" sz="1000" dirty="0"/>
              <a:t>regulation 2 (medical purposes related to the diagnosis or treatment of neoplasia i.e. cancer); or</a:t>
            </a:r>
          </a:p>
          <a:p>
            <a:pPr marL="171450" indent="-171450">
              <a:buFont typeface="Arial" panose="020B0604020202020204" pitchFamily="34" charset="0"/>
              <a:buChar char="•"/>
            </a:pPr>
            <a:r>
              <a:rPr lang="en-GB" sz="1000" dirty="0"/>
              <a:t>regulation 5 (general medical purposes including medical research)</a:t>
            </a:r>
          </a:p>
          <a:p>
            <a:r>
              <a:rPr lang="en-GB" sz="1000" dirty="0"/>
              <a:t>of the Control of Patient Information Regulations 2002 under the NHS Act 2006 Section 251</a:t>
            </a:r>
          </a:p>
          <a:p>
            <a:endParaRPr lang="en-GB" sz="1000" dirty="0"/>
          </a:p>
          <a:p>
            <a:r>
              <a:rPr lang="en-GB" sz="1000" dirty="0"/>
              <a:t>The Confidentiality Advisory Group which provides independent expert advice on applications for data use under Section 251 can in some cases agree that opt-outs do not apply but have indicated that this would only be in exceptional circumstances</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t>Confidential Patient Information </a:t>
            </a:r>
            <a:r>
              <a:rPr lang="en-GB" sz="1000" dirty="0"/>
              <a:t>is a legal term in use across the health and care system. It is defined in section 251 (10 &amp; 11) of the National Health Service Act 2006, 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“(10) In this section “patient information”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information (however recorded) which relates to the physical or mental health or condition of an individual, to the diagnosis of his condition or to his care or treatment,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 information (however recorded) which is to any extent derived, directly or indirectly, from such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whether or not the identity of the individual in question is ascertainable from the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(11) For the purposes of this section, patient information is “confidential patient information” 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the identity of the individual in question is ascertainable—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a:r>
            <a:r>
              <a:rPr lang="en-GB" sz="1000" dirty="0" err="1"/>
              <a:t>i</a:t>
            </a:r>
            <a:r>
              <a:rPr lang="en-GB" sz="1000" dirty="0"/>
              <a:t>) from that information,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(ii) from that information and other information which is in the possession of, or is likely to come into the possession of, the person processing that information,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 that information was obtained or generated by a person who, in the circumstances, owed an obligation of confidence to that individual.”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Broadly it is information about either a living or deceased person that meets the following 3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identifiable or likely identifiable e.g. from other data likely to be in the possession of the data recipient;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b) given in circumstances where the individual is owed an obligation of confidence;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 conveys some information about the physical or mental health or condition of an individual, a diagnosis of their condition; and/or their care or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CPI cannot be defined by a specific data item (e.g. name or postcode) alone, as it needs to be considered more broadly to take into account the nature of the information and the circumstances of the disclosure.  Section 251 has been updated to ensure that the definitions used expressly include local authority social care (i.e. care provided for, or arranged by, a local authority).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p>
            <a:pPr marL="0" indent="0">
              <a:buNone/>
            </a:pPr>
            <a:endParaRPr lang="en-GB" sz="1000"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1513117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005000"/>
            <a:ext cx="10097729" cy="2057288"/>
          </a:xfrm>
        </p:spPr>
        <p:txBody>
          <a:bodyPr anchor="b">
            <a:normAutofit/>
          </a:bodyPr>
          <a:lstStyle>
            <a:lvl1pPr algn="l">
              <a:defRPr sz="4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608370" y="3160078"/>
            <a:ext cx="10097729" cy="2421572"/>
          </a:xfrm>
        </p:spPr>
        <p:txBody>
          <a:bodyPr>
            <a:normAutofit/>
          </a:bodyPr>
          <a:lstStyle>
            <a:lvl1pPr marL="0" indent="0" algn="l">
              <a:buNone/>
              <a:defRPr sz="2500" b="1">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1F17544B-A8F1-446D-92CB-F32F893F4810}"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877549" y="6432550"/>
            <a:ext cx="706081" cy="216000"/>
          </a:xfrm>
        </p:spPr>
        <p:txBody>
          <a:bodyPr/>
          <a:lstStyle/>
          <a:p>
            <a:fld id="{E6607247-EB78-480B-A962-35111A450531}" type="slidenum">
              <a:rPr lang="en-GB" smtClean="0"/>
              <a:t>‹#›</a:t>
            </a:fld>
            <a:endParaRPr lang="en-GB" dirty="0"/>
          </a:p>
        </p:txBody>
      </p:sp>
      <p:sp>
        <p:nvSpPr>
          <p:cNvPr id="10" name="Text Placeholder 9"/>
          <p:cNvSpPr>
            <a:spLocks noGrp="1"/>
          </p:cNvSpPr>
          <p:nvPr>
            <p:ph type="body" sz="quarter" idx="13"/>
          </p:nvPr>
        </p:nvSpPr>
        <p:spPr>
          <a:xfrm>
            <a:off x="8885460" y="6000750"/>
            <a:ext cx="2991018" cy="579655"/>
          </a:xfrm>
        </p:spPr>
        <p:txBody>
          <a:bodyPr>
            <a:normAutofit/>
          </a:bodyPr>
          <a:lstStyle>
            <a:lvl1pPr marL="0" indent="0">
              <a:spcBef>
                <a:spcPts val="0"/>
              </a:spcBef>
              <a:buNone/>
              <a:defRPr sz="1600">
                <a:solidFill>
                  <a:schemeClr val="bg1"/>
                </a:solidFill>
              </a:defRPr>
            </a:lvl1pPr>
            <a:lvl2pPr marL="0" indent="0">
              <a:spcBef>
                <a:spcPts val="0"/>
              </a:spcBef>
              <a:buNone/>
              <a:defRPr sz="1600" b="1">
                <a:solidFill>
                  <a:schemeClr val="bg1"/>
                </a:solidFill>
              </a:defRPr>
            </a:lvl2pPr>
            <a:lvl3pPr marL="914400" indent="0">
              <a:buNone/>
              <a:defRPr>
                <a:solidFill>
                  <a:schemeClr val="accent2"/>
                </a:solidFill>
              </a:defRPr>
            </a:lvl3pPr>
            <a:lvl4pPr marL="1371600" indent="0">
              <a:buNone/>
              <a:defRPr>
                <a:solidFill>
                  <a:schemeClr val="accent2"/>
                </a:solidFill>
              </a:defRPr>
            </a:lvl4pPr>
            <a:lvl5pPr marL="1828800" indent="0">
              <a:buNone/>
              <a:defRPr>
                <a:solidFill>
                  <a:schemeClr val="accent2"/>
                </a:solidFill>
              </a:defRPr>
            </a:lvl5pPr>
          </a:lstStyle>
          <a:p>
            <a:pPr lvl="0"/>
            <a:r>
              <a:rPr lang="en-US"/>
              <a:t>Click to edit Master text styles</a:t>
            </a:r>
          </a:p>
          <a:p>
            <a:pPr lvl="1"/>
            <a:r>
              <a:rPr lang="en-US"/>
              <a:t>Second level</a:t>
            </a:r>
          </a:p>
        </p:txBody>
      </p:sp>
      <p:pic>
        <p:nvPicPr>
          <p:cNvPr id="13" name="Picture 12">
            <a:extLst>
              <a:ext uri="{FF2B5EF4-FFF2-40B4-BE49-F238E27FC236}">
                <a16:creationId xmlns:a16="http://schemas.microsoft.com/office/drawing/2014/main" id="{231CA023-92E6-4326-AB1E-68640899355C}"/>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6" name="Group 15">
            <a:extLst>
              <a:ext uri="{FF2B5EF4-FFF2-40B4-BE49-F238E27FC236}">
                <a16:creationId xmlns:a16="http://schemas.microsoft.com/office/drawing/2014/main" id="{60F8FC6E-D4DF-4DB1-8FB3-BCE62A7DE971}"/>
              </a:ext>
            </a:extLst>
          </p:cNvPr>
          <p:cNvGrpSpPr/>
          <p:nvPr userDrawn="1"/>
        </p:nvGrpSpPr>
        <p:grpSpPr>
          <a:xfrm>
            <a:off x="10624343" y="381000"/>
            <a:ext cx="947738" cy="739776"/>
            <a:chOff x="10864850" y="381000"/>
            <a:chExt cx="947738" cy="739776"/>
          </a:xfrm>
        </p:grpSpPr>
        <p:sp>
          <p:nvSpPr>
            <p:cNvPr id="17" name="Freeform 5">
              <a:extLst>
                <a:ext uri="{FF2B5EF4-FFF2-40B4-BE49-F238E27FC236}">
                  <a16:creationId xmlns:a16="http://schemas.microsoft.com/office/drawing/2014/main" id="{E1587ABE-0969-4D75-B4F1-9F3723C5B383}"/>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6">
              <a:extLst>
                <a:ext uri="{FF2B5EF4-FFF2-40B4-BE49-F238E27FC236}">
                  <a16:creationId xmlns:a16="http://schemas.microsoft.com/office/drawing/2014/main" id="{006163B0-C77E-4215-8870-F10896566C82}"/>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8410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6EA3223-107E-45B1-8E17-635BA3AEFADA}" type="datetime1">
              <a:rPr lang="en-GB" smtClean="0"/>
              <a:pPr/>
              <a:t>17/07/2019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
        <p:nvSpPr>
          <p:cNvPr id="15" name="Picture Placeholder 14"/>
          <p:cNvSpPr>
            <a:spLocks noGrp="1"/>
          </p:cNvSpPr>
          <p:nvPr>
            <p:ph type="pic" sz="quarter" idx="15" hasCustomPrompt="1"/>
          </p:nvPr>
        </p:nvSpPr>
        <p:spPr>
          <a:xfrm>
            <a:off x="0" y="0"/>
            <a:ext cx="12192000" cy="6858000"/>
          </a:xfrm>
        </p:spPr>
        <p:txBody>
          <a:bodyPr tIns="288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8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0" y="2061000"/>
            <a:ext cx="5334000" cy="27360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899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6EA3223-107E-45B1-8E17-635BA3AEFADA}" type="datetime1">
              <a:rPr lang="en-GB" smtClean="0"/>
              <a:pPr/>
              <a:t>17/07/2019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bg1">
              <a:alpha val="82000"/>
            </a:schemeClr>
          </a:solidFill>
        </p:spPr>
        <p:txBody>
          <a:bodyPr lIns="396000" anchor="ctr"/>
          <a:lstStyle>
            <a:lvl1pPr marL="0" indent="0">
              <a:buNone/>
              <a:defRPr sz="4000" b="1">
                <a:solidFill>
                  <a:schemeClr val="accent1"/>
                </a:solidFill>
              </a:defRPr>
            </a:lvl1pPr>
            <a:lvl2pPr marL="0" indent="0">
              <a:spcBef>
                <a:spcPts val="600"/>
              </a:spcBef>
              <a:buNone/>
              <a:defRPr sz="2500" b="1">
                <a:solidFill>
                  <a:schemeClr val="tx2"/>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076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Break (Image) 2">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6EA3223-107E-45B1-8E17-635BA3AEFADA}" type="datetime1">
              <a:rPr lang="en-GB" smtClean="0"/>
              <a:pPr/>
              <a:t>17/07/2019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
        <p:nvSpPr>
          <p:cNvPr id="15" name="Picture Placeholder 14"/>
          <p:cNvSpPr>
            <a:spLocks noGrp="1"/>
          </p:cNvSpPr>
          <p:nvPr>
            <p:ph type="pic" sz="quarter" idx="15" hasCustomPrompt="1"/>
          </p:nvPr>
        </p:nvSpPr>
        <p:spPr>
          <a:xfrm>
            <a:off x="-2086" y="0"/>
            <a:ext cx="12192000" cy="6858000"/>
          </a:xfrm>
          <a:blipFill>
            <a:blip r:embed="rId2"/>
            <a:stretch>
              <a:fillRect/>
            </a:stretch>
          </a:blipFill>
        </p:spPr>
        <p:txBody>
          <a:bodyPr tIns="288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800">
                <a:solidFill>
                  <a:schemeClr val="accent5"/>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
        <p:nvSpPr>
          <p:cNvPr id="13" name="Text Placeholder 12"/>
          <p:cNvSpPr>
            <a:spLocks noGrp="1"/>
          </p:cNvSpPr>
          <p:nvPr>
            <p:ph type="body" sz="quarter" idx="14"/>
          </p:nvPr>
        </p:nvSpPr>
        <p:spPr>
          <a:xfrm>
            <a:off x="-1" y="2062800"/>
            <a:ext cx="5335200" cy="2743200"/>
          </a:xfrm>
          <a:solidFill>
            <a:schemeClr val="accent1">
              <a:alpha val="82000"/>
            </a:schemeClr>
          </a:solidFill>
        </p:spPr>
        <p:txBody>
          <a:bodyPr lIns="396000" anchor="ctr"/>
          <a:lstStyle>
            <a:lvl1pPr marL="0" indent="0">
              <a:buNone/>
              <a:defRPr sz="4000" b="1">
                <a:solidFill>
                  <a:schemeClr val="bg1"/>
                </a:solidFill>
              </a:defRPr>
            </a:lvl1pPr>
            <a:lvl2pPr marL="0" indent="0">
              <a:spcBef>
                <a:spcPts val="600"/>
              </a:spcBef>
              <a:buNone/>
              <a:defRPr sz="25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605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Matrix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7" name="Text Placeholder 16">
            <a:extLst>
              <a:ext uri="{FF2B5EF4-FFF2-40B4-BE49-F238E27FC236}">
                <a16:creationId xmlns:a16="http://schemas.microsoft.com/office/drawing/2014/main" id="{53906272-BEEB-47F8-B906-5D0DA9583F64}"/>
              </a:ext>
            </a:extLst>
          </p:cNvPr>
          <p:cNvSpPr>
            <a:spLocks noGrp="1"/>
          </p:cNvSpPr>
          <p:nvPr>
            <p:ph type="body" sz="quarter" idx="17"/>
          </p:nvPr>
        </p:nvSpPr>
        <p:spPr>
          <a:xfrm>
            <a:off x="3460775" y="3790278"/>
            <a:ext cx="22824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8" name="Text Placeholder 17">
            <a:extLst>
              <a:ext uri="{FF2B5EF4-FFF2-40B4-BE49-F238E27FC236}">
                <a16:creationId xmlns:a16="http://schemas.microsoft.com/office/drawing/2014/main" id="{B2ACF618-13F8-4EB6-BD8B-53926EFC6548}"/>
              </a:ext>
            </a:extLst>
          </p:cNvPr>
          <p:cNvSpPr>
            <a:spLocks noGrp="1"/>
          </p:cNvSpPr>
          <p:nvPr>
            <p:ph type="body" sz="quarter" idx="18"/>
          </p:nvPr>
        </p:nvSpPr>
        <p:spPr>
          <a:xfrm>
            <a:off x="6385404" y="3790278"/>
            <a:ext cx="2292644"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216000" tIns="288000" rIns="216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3" name="Picture Placeholder 22">
            <a:extLst>
              <a:ext uri="{FF2B5EF4-FFF2-40B4-BE49-F238E27FC236}">
                <a16:creationId xmlns:a16="http://schemas.microsoft.com/office/drawing/2014/main" id="{9848C897-BFFF-4F1C-B940-0506BA444E6E}"/>
              </a:ext>
            </a:extLst>
          </p:cNvPr>
          <p:cNvSpPr>
            <a:spLocks noGrp="1"/>
          </p:cNvSpPr>
          <p:nvPr>
            <p:ph type="pic" sz="quarter" idx="19"/>
          </p:nvPr>
        </p:nvSpPr>
        <p:spPr>
          <a:xfrm>
            <a:off x="3460775"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a:t>Click icon to add picture</a:t>
            </a:r>
            <a:endParaRPr lang="en-GB" dirty="0"/>
          </a:p>
        </p:txBody>
      </p:sp>
      <p:sp>
        <p:nvSpPr>
          <p:cNvPr id="24" name="Picture Placeholder 23">
            <a:extLst>
              <a:ext uri="{FF2B5EF4-FFF2-40B4-BE49-F238E27FC236}">
                <a16:creationId xmlns:a16="http://schemas.microsoft.com/office/drawing/2014/main" id="{F6A3E980-37A4-40FB-A2B8-D9E6B80F229D}"/>
              </a:ext>
            </a:extLst>
          </p:cNvPr>
          <p:cNvSpPr>
            <a:spLocks noGrp="1"/>
          </p:cNvSpPr>
          <p:nvPr>
            <p:ph type="pic" sz="quarter" idx="20"/>
          </p:nvPr>
        </p:nvSpPr>
        <p:spPr>
          <a:xfrm>
            <a:off x="6395647" y="1506542"/>
            <a:ext cx="2282400" cy="2283736"/>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p>
            <a:r>
              <a:rPr lang="en-US"/>
              <a:t>Click icon to add picture</a:t>
            </a:r>
            <a:endParaRPr lang="en-GB"/>
          </a:p>
        </p:txBody>
      </p:sp>
    </p:spTree>
    <p:extLst>
      <p:ext uri="{BB962C8B-B14F-4D97-AF65-F5344CB8AC3E}">
        <p14:creationId xmlns:p14="http://schemas.microsoft.com/office/powerpoint/2010/main" val="133170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Matri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F9F2C434-3C98-4193-8DE0-87A308E0B760}"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9" name="Text Placeholder 25">
            <a:extLst>
              <a:ext uri="{FF2B5EF4-FFF2-40B4-BE49-F238E27FC236}">
                <a16:creationId xmlns:a16="http://schemas.microsoft.com/office/drawing/2014/main" id="{6B1FE9D7-4EA4-469E-B79D-EE782E59A198}"/>
              </a:ext>
            </a:extLst>
          </p:cNvPr>
          <p:cNvSpPr>
            <a:spLocks noGrp="1"/>
          </p:cNvSpPr>
          <p:nvPr>
            <p:ph type="body" sz="quarter" idx="25"/>
          </p:nvPr>
        </p:nvSpPr>
        <p:spPr>
          <a:xfrm>
            <a:off x="2950552"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0" name="Picture Placeholder 26">
            <a:extLst>
              <a:ext uri="{FF2B5EF4-FFF2-40B4-BE49-F238E27FC236}">
                <a16:creationId xmlns:a16="http://schemas.microsoft.com/office/drawing/2014/main" id="{7B03F62B-5D85-4CBC-83A6-502C2AF994D0}"/>
              </a:ext>
            </a:extLst>
          </p:cNvPr>
          <p:cNvSpPr>
            <a:spLocks noGrp="1"/>
          </p:cNvSpPr>
          <p:nvPr>
            <p:ph type="pic" sz="quarter" idx="26"/>
          </p:nvPr>
        </p:nvSpPr>
        <p:spPr>
          <a:xfrm>
            <a:off x="2950550"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
        <p:nvSpPr>
          <p:cNvPr id="27" name="Text Placeholder 27">
            <a:extLst>
              <a:ext uri="{FF2B5EF4-FFF2-40B4-BE49-F238E27FC236}">
                <a16:creationId xmlns:a16="http://schemas.microsoft.com/office/drawing/2014/main" id="{7ED3212D-E414-485C-BDB9-7DD49112BBB3}"/>
              </a:ext>
            </a:extLst>
          </p:cNvPr>
          <p:cNvSpPr>
            <a:spLocks noGrp="1"/>
          </p:cNvSpPr>
          <p:nvPr>
            <p:ph type="body" sz="quarter" idx="27"/>
          </p:nvPr>
        </p:nvSpPr>
        <p:spPr>
          <a:xfrm>
            <a:off x="514499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8" name="Picture Placeholder 28">
            <a:extLst>
              <a:ext uri="{FF2B5EF4-FFF2-40B4-BE49-F238E27FC236}">
                <a16:creationId xmlns:a16="http://schemas.microsoft.com/office/drawing/2014/main" id="{07394416-641D-47CB-9E57-5FDF0CEFA8AF}"/>
              </a:ext>
            </a:extLst>
          </p:cNvPr>
          <p:cNvSpPr>
            <a:spLocks noGrp="1"/>
          </p:cNvSpPr>
          <p:nvPr>
            <p:ph type="pic" sz="quarter" idx="28"/>
          </p:nvPr>
        </p:nvSpPr>
        <p:spPr>
          <a:xfrm>
            <a:off x="514499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
        <p:nvSpPr>
          <p:cNvPr id="29" name="Text Placeholder 29">
            <a:extLst>
              <a:ext uri="{FF2B5EF4-FFF2-40B4-BE49-F238E27FC236}">
                <a16:creationId xmlns:a16="http://schemas.microsoft.com/office/drawing/2014/main" id="{947D73B4-3239-42C3-A914-6766421FC962}"/>
              </a:ext>
            </a:extLst>
          </p:cNvPr>
          <p:cNvSpPr>
            <a:spLocks noGrp="1"/>
          </p:cNvSpPr>
          <p:nvPr>
            <p:ph type="body" sz="quarter" idx="29"/>
          </p:nvPr>
        </p:nvSpPr>
        <p:spPr>
          <a:xfrm>
            <a:off x="73394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0" name="Picture Placeholder 30">
            <a:extLst>
              <a:ext uri="{FF2B5EF4-FFF2-40B4-BE49-F238E27FC236}">
                <a16:creationId xmlns:a16="http://schemas.microsoft.com/office/drawing/2014/main" id="{D9B27E9D-83AC-4B50-B3EE-208112CCF839}"/>
              </a:ext>
            </a:extLst>
          </p:cNvPr>
          <p:cNvSpPr>
            <a:spLocks noGrp="1"/>
          </p:cNvSpPr>
          <p:nvPr>
            <p:ph type="pic" sz="quarter" idx="30"/>
          </p:nvPr>
        </p:nvSpPr>
        <p:spPr>
          <a:xfrm>
            <a:off x="73394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Tree>
    <p:extLst>
      <p:ext uri="{BB962C8B-B14F-4D97-AF65-F5344CB8AC3E}">
        <p14:creationId xmlns:p14="http://schemas.microsoft.com/office/powerpoint/2010/main" val="415396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Matri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24" name="Text Placeholder 23">
            <a:extLst>
              <a:ext uri="{FF2B5EF4-FFF2-40B4-BE49-F238E27FC236}">
                <a16:creationId xmlns:a16="http://schemas.microsoft.com/office/drawing/2014/main" id="{C9256723-0DD2-4401-BB19-47D66743F0BE}"/>
              </a:ext>
            </a:extLst>
          </p:cNvPr>
          <p:cNvSpPr>
            <a:spLocks noGrp="1"/>
          </p:cNvSpPr>
          <p:nvPr>
            <p:ph type="body" sz="quarter" idx="21"/>
          </p:nvPr>
        </p:nvSpPr>
        <p:spPr>
          <a:xfrm>
            <a:off x="1846347"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5" name="Picture Placeholder 24">
            <a:extLst>
              <a:ext uri="{FF2B5EF4-FFF2-40B4-BE49-F238E27FC236}">
                <a16:creationId xmlns:a16="http://schemas.microsoft.com/office/drawing/2014/main" id="{2C10CF68-87C4-4574-8036-4CEB60821128}"/>
              </a:ext>
            </a:extLst>
          </p:cNvPr>
          <p:cNvSpPr>
            <a:spLocks noGrp="1"/>
          </p:cNvSpPr>
          <p:nvPr>
            <p:ph type="pic" sz="quarter" idx="22"/>
          </p:nvPr>
        </p:nvSpPr>
        <p:spPr>
          <a:xfrm>
            <a:off x="1846345"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
        <p:nvSpPr>
          <p:cNvPr id="26" name="Text Placeholder 25">
            <a:extLst>
              <a:ext uri="{FF2B5EF4-FFF2-40B4-BE49-F238E27FC236}">
                <a16:creationId xmlns:a16="http://schemas.microsoft.com/office/drawing/2014/main" id="{8EBFC53A-C906-4397-A7ED-FE8219388C8F}"/>
              </a:ext>
            </a:extLst>
          </p:cNvPr>
          <p:cNvSpPr>
            <a:spLocks noGrp="1"/>
          </p:cNvSpPr>
          <p:nvPr>
            <p:ph type="body" sz="quarter" idx="23"/>
          </p:nvPr>
        </p:nvSpPr>
        <p:spPr>
          <a:xfrm>
            <a:off x="4040794"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7" name="Picture Placeholder 26">
            <a:extLst>
              <a:ext uri="{FF2B5EF4-FFF2-40B4-BE49-F238E27FC236}">
                <a16:creationId xmlns:a16="http://schemas.microsoft.com/office/drawing/2014/main" id="{AE84C42B-F785-4464-8DD0-92071E80B4E4}"/>
              </a:ext>
            </a:extLst>
          </p:cNvPr>
          <p:cNvSpPr>
            <a:spLocks noGrp="1"/>
          </p:cNvSpPr>
          <p:nvPr>
            <p:ph type="pic" sz="quarter" idx="24"/>
          </p:nvPr>
        </p:nvSpPr>
        <p:spPr>
          <a:xfrm>
            <a:off x="4040792"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
        <p:nvSpPr>
          <p:cNvPr id="28" name="Text Placeholder 27">
            <a:extLst>
              <a:ext uri="{FF2B5EF4-FFF2-40B4-BE49-F238E27FC236}">
                <a16:creationId xmlns:a16="http://schemas.microsoft.com/office/drawing/2014/main" id="{7D68FF63-BA91-4B1C-9427-6B861B2ACB07}"/>
              </a:ext>
            </a:extLst>
          </p:cNvPr>
          <p:cNvSpPr>
            <a:spLocks noGrp="1"/>
          </p:cNvSpPr>
          <p:nvPr>
            <p:ph type="body" sz="quarter" idx="25"/>
          </p:nvPr>
        </p:nvSpPr>
        <p:spPr>
          <a:xfrm>
            <a:off x="6235241"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9" name="Picture Placeholder 28">
            <a:extLst>
              <a:ext uri="{FF2B5EF4-FFF2-40B4-BE49-F238E27FC236}">
                <a16:creationId xmlns:a16="http://schemas.microsoft.com/office/drawing/2014/main" id="{1E31530F-91D4-46C9-98BF-AFA09B21FFF3}"/>
              </a:ext>
            </a:extLst>
          </p:cNvPr>
          <p:cNvSpPr>
            <a:spLocks noGrp="1"/>
          </p:cNvSpPr>
          <p:nvPr>
            <p:ph type="pic" sz="quarter" idx="26"/>
          </p:nvPr>
        </p:nvSpPr>
        <p:spPr>
          <a:xfrm>
            <a:off x="6235239"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
        <p:nvSpPr>
          <p:cNvPr id="30" name="Text Placeholder 29">
            <a:extLst>
              <a:ext uri="{FF2B5EF4-FFF2-40B4-BE49-F238E27FC236}">
                <a16:creationId xmlns:a16="http://schemas.microsoft.com/office/drawing/2014/main" id="{8EA32930-99D7-4DA0-81D0-FB224D928AAE}"/>
              </a:ext>
            </a:extLst>
          </p:cNvPr>
          <p:cNvSpPr>
            <a:spLocks noGrp="1"/>
          </p:cNvSpPr>
          <p:nvPr>
            <p:ph type="body" sz="quarter" idx="27"/>
          </p:nvPr>
        </p:nvSpPr>
        <p:spPr>
          <a:xfrm>
            <a:off x="8429689" y="3773052"/>
            <a:ext cx="1915200" cy="2392565"/>
          </a:xfrm>
          <a:custGeom>
            <a:avLst/>
            <a:gdLst>
              <a:gd name="connsiteX0" fmla="*/ 0 w 2663825"/>
              <a:gd name="connsiteY0" fmla="*/ 0 h 2392565"/>
              <a:gd name="connsiteX1" fmla="*/ 2663825 w 2663825"/>
              <a:gd name="connsiteY1" fmla="*/ 0 h 2392565"/>
              <a:gd name="connsiteX2" fmla="*/ 2663825 w 2663825"/>
              <a:gd name="connsiteY2" fmla="*/ 2304712 h 2392565"/>
              <a:gd name="connsiteX3" fmla="*/ 2575972 w 2663825"/>
              <a:gd name="connsiteY3" fmla="*/ 2392565 h 2392565"/>
              <a:gd name="connsiteX4" fmla="*/ 87853 w 2663825"/>
              <a:gd name="connsiteY4" fmla="*/ 2392565 h 2392565"/>
              <a:gd name="connsiteX5" fmla="*/ 0 w 2663825"/>
              <a:gd name="connsiteY5" fmla="*/ 2304712 h 239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825" h="2392565">
                <a:moveTo>
                  <a:pt x="0" y="0"/>
                </a:moveTo>
                <a:lnTo>
                  <a:pt x="2663825" y="0"/>
                </a:lnTo>
                <a:lnTo>
                  <a:pt x="2663825" y="2304712"/>
                </a:lnTo>
                <a:cubicBezTo>
                  <a:pt x="2663825" y="2353232"/>
                  <a:pt x="2624492" y="2392565"/>
                  <a:pt x="2575972" y="2392565"/>
                </a:cubicBezTo>
                <a:lnTo>
                  <a:pt x="87853" y="2392565"/>
                </a:lnTo>
                <a:cubicBezTo>
                  <a:pt x="39333" y="2392565"/>
                  <a:pt x="0" y="2353232"/>
                  <a:pt x="0" y="2304712"/>
                </a:cubicBezTo>
                <a:close/>
              </a:path>
            </a:pathLst>
          </a:custGeom>
          <a:solidFill>
            <a:schemeClr val="accent1"/>
          </a:solidFill>
        </p:spPr>
        <p:txBody>
          <a:bodyPr wrap="square" lIns="180000" tIns="288000" rIns="180000">
            <a:noAutofit/>
          </a:bodyPr>
          <a:lstStyle>
            <a:lvl1pPr marL="0" indent="0">
              <a:spcBef>
                <a:spcPts val="0"/>
              </a:spcBef>
              <a:buNone/>
              <a:defRPr sz="2000" b="1">
                <a:solidFill>
                  <a:schemeClr val="accent6"/>
                </a:solidFill>
              </a:defRPr>
            </a:lvl1pPr>
            <a:lvl2pPr marL="0" indent="0">
              <a:spcBef>
                <a:spcPts val="0"/>
              </a:spcBef>
              <a:buNone/>
              <a:defRPr sz="20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31" name="Picture Placeholder 30">
            <a:extLst>
              <a:ext uri="{FF2B5EF4-FFF2-40B4-BE49-F238E27FC236}">
                <a16:creationId xmlns:a16="http://schemas.microsoft.com/office/drawing/2014/main" id="{7527170F-919D-4754-8E8D-954B1CA93A64}"/>
              </a:ext>
            </a:extLst>
          </p:cNvPr>
          <p:cNvSpPr>
            <a:spLocks noGrp="1"/>
          </p:cNvSpPr>
          <p:nvPr>
            <p:ph type="pic" sz="quarter" idx="28"/>
          </p:nvPr>
        </p:nvSpPr>
        <p:spPr>
          <a:xfrm>
            <a:off x="8429687" y="1857828"/>
            <a:ext cx="1915200" cy="1915224"/>
          </a:xfrm>
          <a:custGeom>
            <a:avLst/>
            <a:gdLst>
              <a:gd name="connsiteX0" fmla="*/ 116729 w 2663824"/>
              <a:gd name="connsiteY0" fmla="*/ 0 h 2283736"/>
              <a:gd name="connsiteX1" fmla="*/ 2547095 w 2663824"/>
              <a:gd name="connsiteY1" fmla="*/ 0 h 2283736"/>
              <a:gd name="connsiteX2" fmla="*/ 2663824 w 2663824"/>
              <a:gd name="connsiteY2" fmla="*/ 116729 h 2283736"/>
              <a:gd name="connsiteX3" fmla="*/ 2663824 w 2663824"/>
              <a:gd name="connsiteY3" fmla="*/ 2283736 h 2283736"/>
              <a:gd name="connsiteX4" fmla="*/ 0 w 2663824"/>
              <a:gd name="connsiteY4" fmla="*/ 2283736 h 2283736"/>
              <a:gd name="connsiteX5" fmla="*/ 0 w 2663824"/>
              <a:gd name="connsiteY5" fmla="*/ 116729 h 2283736"/>
              <a:gd name="connsiteX6" fmla="*/ 116729 w 2663824"/>
              <a:gd name="connsiteY6" fmla="*/ 0 h 228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824" h="2283736">
                <a:moveTo>
                  <a:pt x="116729" y="0"/>
                </a:moveTo>
                <a:lnTo>
                  <a:pt x="2547095" y="0"/>
                </a:lnTo>
                <a:cubicBezTo>
                  <a:pt x="2611563" y="0"/>
                  <a:pt x="2663824" y="52261"/>
                  <a:pt x="2663824" y="116729"/>
                </a:cubicBezTo>
                <a:lnTo>
                  <a:pt x="2663824" y="2283736"/>
                </a:lnTo>
                <a:lnTo>
                  <a:pt x="0" y="2283736"/>
                </a:lnTo>
                <a:lnTo>
                  <a:pt x="0" y="116729"/>
                </a:lnTo>
                <a:cubicBezTo>
                  <a:pt x="0" y="52261"/>
                  <a:pt x="52261" y="0"/>
                  <a:pt x="116729" y="0"/>
                </a:cubicBezTo>
                <a:close/>
              </a:path>
            </a:pathLst>
          </a:custGeom>
          <a:solidFill>
            <a:schemeClr val="bg1">
              <a:lumMod val="95000"/>
            </a:schemeClr>
          </a:solidFill>
        </p:spPr>
        <p:txBody>
          <a:bodyPr wrap="square">
            <a:noAutofit/>
          </a:bodyPr>
          <a:lstStyle>
            <a:lvl1pPr>
              <a:defRPr sz="1400"/>
            </a:lvl1pPr>
          </a:lstStyle>
          <a:p>
            <a:r>
              <a:rPr lang="en-US"/>
              <a:t>Click icon to add picture</a:t>
            </a:r>
            <a:endParaRPr lang="en-GB" dirty="0"/>
          </a:p>
        </p:txBody>
      </p:sp>
    </p:spTree>
    <p:extLst>
      <p:ext uri="{BB962C8B-B14F-4D97-AF65-F5344CB8AC3E}">
        <p14:creationId xmlns:p14="http://schemas.microsoft.com/office/powerpoint/2010/main" val="192461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F9F2C434-3C98-4193-8DE0-87A308E0B760}"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0" name="Text Placeholder 9"/>
          <p:cNvSpPr>
            <a:spLocks noGrp="1"/>
          </p:cNvSpPr>
          <p:nvPr>
            <p:ph type="body" sz="quarter" idx="13" hasCustomPrompt="1"/>
          </p:nvPr>
        </p:nvSpPr>
        <p:spPr>
          <a:xfrm>
            <a:off x="1687513" y="3238557"/>
            <a:ext cx="1785600"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16" name="Text Placeholder 9"/>
          <p:cNvSpPr>
            <a:spLocks noGrp="1"/>
          </p:cNvSpPr>
          <p:nvPr>
            <p:ph type="body" sz="quarter" idx="14"/>
          </p:nvPr>
        </p:nvSpPr>
        <p:spPr>
          <a:xfrm>
            <a:off x="1687513" y="1858961"/>
            <a:ext cx="1785600" cy="1234757"/>
          </a:xfrm>
        </p:spPr>
        <p:txBody>
          <a:bodyPr/>
          <a:lstStyle>
            <a:lvl1pPr marL="0" indent="0">
              <a:spcBef>
                <a:spcPts val="0"/>
              </a:spcBef>
              <a:buNone/>
              <a:defRPr/>
            </a:lvl1pPr>
          </a:lstStyle>
          <a:p>
            <a:pPr lvl="0"/>
            <a:r>
              <a:rPr lang="en-US"/>
              <a:t>Click to edit Master text styles</a:t>
            </a:r>
          </a:p>
        </p:txBody>
      </p:sp>
      <p:sp>
        <p:nvSpPr>
          <p:cNvPr id="17" name="Text Placeholder 9"/>
          <p:cNvSpPr>
            <a:spLocks noGrp="1"/>
          </p:cNvSpPr>
          <p:nvPr>
            <p:ph type="body" sz="quarter" idx="15"/>
          </p:nvPr>
        </p:nvSpPr>
        <p:spPr>
          <a:xfrm>
            <a:off x="1687513" y="3922766"/>
            <a:ext cx="1785600" cy="1234757"/>
          </a:xfrm>
        </p:spPr>
        <p:txBody>
          <a:bodyPr/>
          <a:lstStyle>
            <a:lvl1pPr marL="0" indent="0">
              <a:spcBef>
                <a:spcPts val="0"/>
              </a:spcBef>
              <a:buNone/>
              <a:defRPr/>
            </a:lvl1pPr>
          </a:lstStyle>
          <a:p>
            <a:pPr lvl="0"/>
            <a:r>
              <a:rPr lang="en-US"/>
              <a:t>Click to edit Master text styles</a:t>
            </a:r>
          </a:p>
        </p:txBody>
      </p:sp>
      <p:sp>
        <p:nvSpPr>
          <p:cNvPr id="20" name="Text Placeholder 9"/>
          <p:cNvSpPr>
            <a:spLocks noGrp="1"/>
          </p:cNvSpPr>
          <p:nvPr>
            <p:ph type="body" sz="quarter" idx="16" hasCustomPrompt="1"/>
          </p:nvPr>
        </p:nvSpPr>
        <p:spPr>
          <a:xfrm>
            <a:off x="4037013" y="3238557"/>
            <a:ext cx="1785600"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21" name="Text Placeholder 9"/>
          <p:cNvSpPr>
            <a:spLocks noGrp="1"/>
          </p:cNvSpPr>
          <p:nvPr>
            <p:ph type="body" sz="quarter" idx="17"/>
          </p:nvPr>
        </p:nvSpPr>
        <p:spPr>
          <a:xfrm>
            <a:off x="4037013" y="1858961"/>
            <a:ext cx="1785600" cy="1234757"/>
          </a:xfrm>
        </p:spPr>
        <p:txBody>
          <a:bodyPr/>
          <a:lstStyle>
            <a:lvl1pPr marL="0" indent="0">
              <a:spcBef>
                <a:spcPts val="0"/>
              </a:spcBef>
              <a:buNone/>
              <a:defRPr/>
            </a:lvl1pPr>
          </a:lstStyle>
          <a:p>
            <a:pPr lvl="0"/>
            <a:r>
              <a:rPr lang="en-US"/>
              <a:t>Click to edit Master text styles</a:t>
            </a:r>
          </a:p>
        </p:txBody>
      </p:sp>
      <p:sp>
        <p:nvSpPr>
          <p:cNvPr id="22" name="Text Placeholder 9"/>
          <p:cNvSpPr>
            <a:spLocks noGrp="1"/>
          </p:cNvSpPr>
          <p:nvPr>
            <p:ph type="body" sz="quarter" idx="18"/>
          </p:nvPr>
        </p:nvSpPr>
        <p:spPr>
          <a:xfrm>
            <a:off x="4037013" y="3922766"/>
            <a:ext cx="1785600" cy="1234757"/>
          </a:xfrm>
        </p:spPr>
        <p:txBody>
          <a:bodyPr/>
          <a:lstStyle>
            <a:lvl1pPr marL="0" indent="0">
              <a:spcBef>
                <a:spcPts val="0"/>
              </a:spcBef>
              <a:buNone/>
              <a:defRPr/>
            </a:lvl1pPr>
          </a:lstStyle>
          <a:p>
            <a:pPr lvl="0"/>
            <a:r>
              <a:rPr lang="en-US"/>
              <a:t>Click to edit Master text styles</a:t>
            </a:r>
          </a:p>
        </p:txBody>
      </p:sp>
      <p:sp>
        <p:nvSpPr>
          <p:cNvPr id="25" name="Text Placeholder 9"/>
          <p:cNvSpPr>
            <a:spLocks noGrp="1"/>
          </p:cNvSpPr>
          <p:nvPr>
            <p:ph type="body" sz="quarter" idx="19" hasCustomPrompt="1"/>
          </p:nvPr>
        </p:nvSpPr>
        <p:spPr>
          <a:xfrm>
            <a:off x="6386513" y="3238557"/>
            <a:ext cx="1785600"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26" name="Text Placeholder 9"/>
          <p:cNvSpPr>
            <a:spLocks noGrp="1"/>
          </p:cNvSpPr>
          <p:nvPr>
            <p:ph type="body" sz="quarter" idx="20"/>
          </p:nvPr>
        </p:nvSpPr>
        <p:spPr>
          <a:xfrm>
            <a:off x="6386513" y="1858961"/>
            <a:ext cx="1785600" cy="1234757"/>
          </a:xfrm>
        </p:spPr>
        <p:txBody>
          <a:bodyPr/>
          <a:lstStyle>
            <a:lvl1pPr marL="0" indent="0">
              <a:spcBef>
                <a:spcPts val="0"/>
              </a:spcBef>
              <a:buNone/>
              <a:defRPr/>
            </a:lvl1pPr>
          </a:lstStyle>
          <a:p>
            <a:pPr lvl="0"/>
            <a:r>
              <a:rPr lang="en-US"/>
              <a:t>Click to edit Master text styles</a:t>
            </a:r>
          </a:p>
        </p:txBody>
      </p:sp>
      <p:sp>
        <p:nvSpPr>
          <p:cNvPr id="27" name="Text Placeholder 9"/>
          <p:cNvSpPr>
            <a:spLocks noGrp="1"/>
          </p:cNvSpPr>
          <p:nvPr>
            <p:ph type="body" sz="quarter" idx="21"/>
          </p:nvPr>
        </p:nvSpPr>
        <p:spPr>
          <a:xfrm>
            <a:off x="6386513" y="3922766"/>
            <a:ext cx="1785600" cy="1234757"/>
          </a:xfrm>
        </p:spPr>
        <p:txBody>
          <a:bodyPr/>
          <a:lstStyle>
            <a:lvl1pPr marL="0" indent="0">
              <a:spcBef>
                <a:spcPts val="0"/>
              </a:spcBef>
              <a:buNone/>
              <a:defRPr/>
            </a:lvl1pPr>
          </a:lstStyle>
          <a:p>
            <a:pPr lvl="0"/>
            <a:r>
              <a:rPr lang="en-US"/>
              <a:t>Click to edit Master text styles</a:t>
            </a:r>
          </a:p>
        </p:txBody>
      </p:sp>
      <p:sp>
        <p:nvSpPr>
          <p:cNvPr id="30" name="Text Placeholder 9"/>
          <p:cNvSpPr>
            <a:spLocks noGrp="1"/>
          </p:cNvSpPr>
          <p:nvPr>
            <p:ph type="body" sz="quarter" idx="22" hasCustomPrompt="1"/>
          </p:nvPr>
        </p:nvSpPr>
        <p:spPr>
          <a:xfrm>
            <a:off x="8736013" y="3238557"/>
            <a:ext cx="1785600"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31" name="Text Placeholder 9"/>
          <p:cNvSpPr>
            <a:spLocks noGrp="1"/>
          </p:cNvSpPr>
          <p:nvPr>
            <p:ph type="body" sz="quarter" idx="23"/>
          </p:nvPr>
        </p:nvSpPr>
        <p:spPr>
          <a:xfrm>
            <a:off x="8736013" y="1858961"/>
            <a:ext cx="1785600" cy="1234757"/>
          </a:xfrm>
        </p:spPr>
        <p:txBody>
          <a:bodyPr/>
          <a:lstStyle>
            <a:lvl1pPr marL="0" indent="0">
              <a:spcBef>
                <a:spcPts val="0"/>
              </a:spcBef>
              <a:buNone/>
              <a:defRPr/>
            </a:lvl1pPr>
          </a:lstStyle>
          <a:p>
            <a:pPr lvl="0"/>
            <a:r>
              <a:rPr lang="en-US"/>
              <a:t>Click to edit Master text styles</a:t>
            </a:r>
          </a:p>
        </p:txBody>
      </p:sp>
      <p:sp>
        <p:nvSpPr>
          <p:cNvPr id="32" name="Text Placeholder 9"/>
          <p:cNvSpPr>
            <a:spLocks noGrp="1"/>
          </p:cNvSpPr>
          <p:nvPr>
            <p:ph type="body" sz="quarter" idx="24"/>
          </p:nvPr>
        </p:nvSpPr>
        <p:spPr>
          <a:xfrm>
            <a:off x="8736013" y="3922766"/>
            <a:ext cx="1785600" cy="1234757"/>
          </a:xfrm>
        </p:spPr>
        <p:txBody>
          <a:bodyPr/>
          <a:lstStyle>
            <a:lvl1pPr marL="0" indent="0">
              <a:spcBef>
                <a:spcPts val="0"/>
              </a:spcBef>
              <a:buNone/>
              <a:defRPr/>
            </a:lvl1pPr>
          </a:lstStyle>
          <a:p>
            <a:pPr lvl="0"/>
            <a:r>
              <a:rPr lang="en-US"/>
              <a:t>Click to edit Master text styles</a:t>
            </a:r>
          </a:p>
        </p:txBody>
      </p:sp>
    </p:spTree>
    <p:extLst>
      <p:ext uri="{BB962C8B-B14F-4D97-AF65-F5344CB8AC3E}">
        <p14:creationId xmlns:p14="http://schemas.microsoft.com/office/powerpoint/2010/main" val="145392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fld id="{7EF3CE67-0CE1-47A0-9EBB-7B598C9C9EFD}"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10" name="Text Placeholder 9"/>
          <p:cNvSpPr>
            <a:spLocks noGrp="1"/>
          </p:cNvSpPr>
          <p:nvPr>
            <p:ph type="body" sz="quarter" idx="13" hasCustomPrompt="1"/>
          </p:nvPr>
        </p:nvSpPr>
        <p:spPr>
          <a:xfrm>
            <a:off x="721244" y="3251257"/>
            <a:ext cx="1398587"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16" name="Text Placeholder 9"/>
          <p:cNvSpPr>
            <a:spLocks noGrp="1"/>
          </p:cNvSpPr>
          <p:nvPr>
            <p:ph type="body" sz="quarter" idx="14"/>
          </p:nvPr>
        </p:nvSpPr>
        <p:spPr>
          <a:xfrm>
            <a:off x="721244" y="1782761"/>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17" name="Text Placeholder 9"/>
          <p:cNvSpPr>
            <a:spLocks noGrp="1"/>
          </p:cNvSpPr>
          <p:nvPr>
            <p:ph type="body" sz="quarter" idx="15"/>
          </p:nvPr>
        </p:nvSpPr>
        <p:spPr>
          <a:xfrm>
            <a:off x="721244" y="3795766"/>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61" name="Text Placeholder 9">
            <a:extLst>
              <a:ext uri="{FF2B5EF4-FFF2-40B4-BE49-F238E27FC236}">
                <a16:creationId xmlns:a16="http://schemas.microsoft.com/office/drawing/2014/main" id="{54B8BC69-40D7-4A22-BA48-ADB510FE0618}"/>
              </a:ext>
            </a:extLst>
          </p:cNvPr>
          <p:cNvSpPr>
            <a:spLocks noGrp="1"/>
          </p:cNvSpPr>
          <p:nvPr>
            <p:ph type="body" sz="quarter" idx="16" hasCustomPrompt="1"/>
          </p:nvPr>
        </p:nvSpPr>
        <p:spPr>
          <a:xfrm>
            <a:off x="2602119" y="3251257"/>
            <a:ext cx="1398587"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62" name="Text Placeholder 9">
            <a:extLst>
              <a:ext uri="{FF2B5EF4-FFF2-40B4-BE49-F238E27FC236}">
                <a16:creationId xmlns:a16="http://schemas.microsoft.com/office/drawing/2014/main" id="{63AFB7FB-835E-446F-9798-42DBFAF7E7C3}"/>
              </a:ext>
            </a:extLst>
          </p:cNvPr>
          <p:cNvSpPr>
            <a:spLocks noGrp="1"/>
          </p:cNvSpPr>
          <p:nvPr>
            <p:ph type="body" sz="quarter" idx="17"/>
          </p:nvPr>
        </p:nvSpPr>
        <p:spPr>
          <a:xfrm>
            <a:off x="2602119" y="1782761"/>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63" name="Text Placeholder 9">
            <a:extLst>
              <a:ext uri="{FF2B5EF4-FFF2-40B4-BE49-F238E27FC236}">
                <a16:creationId xmlns:a16="http://schemas.microsoft.com/office/drawing/2014/main" id="{7CD62A94-DFE5-4444-A510-CED5849C2E20}"/>
              </a:ext>
            </a:extLst>
          </p:cNvPr>
          <p:cNvSpPr>
            <a:spLocks noGrp="1"/>
          </p:cNvSpPr>
          <p:nvPr>
            <p:ph type="body" sz="quarter" idx="18"/>
          </p:nvPr>
        </p:nvSpPr>
        <p:spPr>
          <a:xfrm>
            <a:off x="2602119" y="3795766"/>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66" name="Text Placeholder 9">
            <a:extLst>
              <a:ext uri="{FF2B5EF4-FFF2-40B4-BE49-F238E27FC236}">
                <a16:creationId xmlns:a16="http://schemas.microsoft.com/office/drawing/2014/main" id="{87C6AEF9-F37C-4F44-AAAB-1DDDE1190659}"/>
              </a:ext>
            </a:extLst>
          </p:cNvPr>
          <p:cNvSpPr>
            <a:spLocks noGrp="1"/>
          </p:cNvSpPr>
          <p:nvPr>
            <p:ph type="body" sz="quarter" idx="19" hasCustomPrompt="1"/>
          </p:nvPr>
        </p:nvSpPr>
        <p:spPr>
          <a:xfrm>
            <a:off x="4482994" y="3251257"/>
            <a:ext cx="1398587"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67" name="Text Placeholder 9">
            <a:extLst>
              <a:ext uri="{FF2B5EF4-FFF2-40B4-BE49-F238E27FC236}">
                <a16:creationId xmlns:a16="http://schemas.microsoft.com/office/drawing/2014/main" id="{4872609A-3823-4801-9DA6-A5724D423018}"/>
              </a:ext>
            </a:extLst>
          </p:cNvPr>
          <p:cNvSpPr>
            <a:spLocks noGrp="1"/>
          </p:cNvSpPr>
          <p:nvPr>
            <p:ph type="body" sz="quarter" idx="20"/>
          </p:nvPr>
        </p:nvSpPr>
        <p:spPr>
          <a:xfrm>
            <a:off x="4482994" y="1782761"/>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68" name="Text Placeholder 9">
            <a:extLst>
              <a:ext uri="{FF2B5EF4-FFF2-40B4-BE49-F238E27FC236}">
                <a16:creationId xmlns:a16="http://schemas.microsoft.com/office/drawing/2014/main" id="{43F6B433-A755-4531-A08D-3671909A7B72}"/>
              </a:ext>
            </a:extLst>
          </p:cNvPr>
          <p:cNvSpPr>
            <a:spLocks noGrp="1"/>
          </p:cNvSpPr>
          <p:nvPr>
            <p:ph type="body" sz="quarter" idx="21"/>
          </p:nvPr>
        </p:nvSpPr>
        <p:spPr>
          <a:xfrm>
            <a:off x="4482994" y="3795766"/>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71" name="Text Placeholder 9">
            <a:extLst>
              <a:ext uri="{FF2B5EF4-FFF2-40B4-BE49-F238E27FC236}">
                <a16:creationId xmlns:a16="http://schemas.microsoft.com/office/drawing/2014/main" id="{FA6BD96F-50EE-4AFD-9DB2-34D9A60CAF19}"/>
              </a:ext>
            </a:extLst>
          </p:cNvPr>
          <p:cNvSpPr>
            <a:spLocks noGrp="1"/>
          </p:cNvSpPr>
          <p:nvPr>
            <p:ph type="body" sz="quarter" idx="22" hasCustomPrompt="1"/>
          </p:nvPr>
        </p:nvSpPr>
        <p:spPr>
          <a:xfrm>
            <a:off x="6363869" y="3251257"/>
            <a:ext cx="1398587"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72" name="Text Placeholder 9">
            <a:extLst>
              <a:ext uri="{FF2B5EF4-FFF2-40B4-BE49-F238E27FC236}">
                <a16:creationId xmlns:a16="http://schemas.microsoft.com/office/drawing/2014/main" id="{A3BD9DBB-681B-49CD-ACBB-B7B1B522C8E0}"/>
              </a:ext>
            </a:extLst>
          </p:cNvPr>
          <p:cNvSpPr>
            <a:spLocks noGrp="1"/>
          </p:cNvSpPr>
          <p:nvPr>
            <p:ph type="body" sz="quarter" idx="23"/>
          </p:nvPr>
        </p:nvSpPr>
        <p:spPr>
          <a:xfrm>
            <a:off x="6363869" y="1782761"/>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73" name="Text Placeholder 9">
            <a:extLst>
              <a:ext uri="{FF2B5EF4-FFF2-40B4-BE49-F238E27FC236}">
                <a16:creationId xmlns:a16="http://schemas.microsoft.com/office/drawing/2014/main" id="{D6F4CFD4-219D-4A84-AAA7-EE11529EFDD3}"/>
              </a:ext>
            </a:extLst>
          </p:cNvPr>
          <p:cNvSpPr>
            <a:spLocks noGrp="1"/>
          </p:cNvSpPr>
          <p:nvPr>
            <p:ph type="body" sz="quarter" idx="24"/>
          </p:nvPr>
        </p:nvSpPr>
        <p:spPr>
          <a:xfrm>
            <a:off x="6363869" y="3795766"/>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76" name="Text Placeholder 9">
            <a:extLst>
              <a:ext uri="{FF2B5EF4-FFF2-40B4-BE49-F238E27FC236}">
                <a16:creationId xmlns:a16="http://schemas.microsoft.com/office/drawing/2014/main" id="{1756ECD6-BD15-4C7A-A327-0E7BF2D9B9FC}"/>
              </a:ext>
            </a:extLst>
          </p:cNvPr>
          <p:cNvSpPr>
            <a:spLocks noGrp="1"/>
          </p:cNvSpPr>
          <p:nvPr>
            <p:ph type="body" sz="quarter" idx="25" hasCustomPrompt="1"/>
          </p:nvPr>
        </p:nvSpPr>
        <p:spPr>
          <a:xfrm>
            <a:off x="8244744" y="3251257"/>
            <a:ext cx="1398587"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77" name="Text Placeholder 9">
            <a:extLst>
              <a:ext uri="{FF2B5EF4-FFF2-40B4-BE49-F238E27FC236}">
                <a16:creationId xmlns:a16="http://schemas.microsoft.com/office/drawing/2014/main" id="{84B3CF1B-E815-48A9-B55A-687E29DB3230}"/>
              </a:ext>
            </a:extLst>
          </p:cNvPr>
          <p:cNvSpPr>
            <a:spLocks noGrp="1"/>
          </p:cNvSpPr>
          <p:nvPr>
            <p:ph type="body" sz="quarter" idx="26"/>
          </p:nvPr>
        </p:nvSpPr>
        <p:spPr>
          <a:xfrm>
            <a:off x="8244744" y="1782761"/>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78" name="Text Placeholder 9">
            <a:extLst>
              <a:ext uri="{FF2B5EF4-FFF2-40B4-BE49-F238E27FC236}">
                <a16:creationId xmlns:a16="http://schemas.microsoft.com/office/drawing/2014/main" id="{B2F7F449-31B8-4D11-8A71-83CC6C417149}"/>
              </a:ext>
            </a:extLst>
          </p:cNvPr>
          <p:cNvSpPr>
            <a:spLocks noGrp="1"/>
          </p:cNvSpPr>
          <p:nvPr>
            <p:ph type="body" sz="quarter" idx="27"/>
          </p:nvPr>
        </p:nvSpPr>
        <p:spPr>
          <a:xfrm>
            <a:off x="8244744" y="3795766"/>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81" name="Text Placeholder 9">
            <a:extLst>
              <a:ext uri="{FF2B5EF4-FFF2-40B4-BE49-F238E27FC236}">
                <a16:creationId xmlns:a16="http://schemas.microsoft.com/office/drawing/2014/main" id="{392EEC7A-3AB9-4EB1-BBD1-6425B697477D}"/>
              </a:ext>
            </a:extLst>
          </p:cNvPr>
          <p:cNvSpPr>
            <a:spLocks noGrp="1"/>
          </p:cNvSpPr>
          <p:nvPr>
            <p:ph type="body" sz="quarter" idx="28" hasCustomPrompt="1"/>
          </p:nvPr>
        </p:nvSpPr>
        <p:spPr>
          <a:xfrm>
            <a:off x="10125619" y="3251257"/>
            <a:ext cx="1398587" cy="378503"/>
          </a:xfrm>
        </p:spPr>
        <p:txBody>
          <a:bodyPr anchor="ctr"/>
          <a:lstStyle>
            <a:lvl1pPr marL="0" indent="0" algn="ctr">
              <a:spcBef>
                <a:spcPts val="0"/>
              </a:spcBef>
              <a:buNone/>
              <a:defRPr>
                <a:solidFill>
                  <a:schemeClr val="bg1"/>
                </a:solidFill>
              </a:defRPr>
            </a:lvl1pPr>
          </a:lstStyle>
          <a:p>
            <a:pPr lvl="0"/>
            <a:r>
              <a:rPr lang="en-US" dirty="0"/>
              <a:t>Date</a:t>
            </a:r>
          </a:p>
        </p:txBody>
      </p:sp>
      <p:sp>
        <p:nvSpPr>
          <p:cNvPr id="82" name="Text Placeholder 9">
            <a:extLst>
              <a:ext uri="{FF2B5EF4-FFF2-40B4-BE49-F238E27FC236}">
                <a16:creationId xmlns:a16="http://schemas.microsoft.com/office/drawing/2014/main" id="{8DFC061E-603A-4FF5-AD32-AB1329F16339}"/>
              </a:ext>
            </a:extLst>
          </p:cNvPr>
          <p:cNvSpPr>
            <a:spLocks noGrp="1"/>
          </p:cNvSpPr>
          <p:nvPr>
            <p:ph type="body" sz="quarter" idx="29"/>
          </p:nvPr>
        </p:nvSpPr>
        <p:spPr>
          <a:xfrm>
            <a:off x="10125619" y="1782761"/>
            <a:ext cx="1398587" cy="1404884"/>
          </a:xfrm>
        </p:spPr>
        <p:txBody>
          <a:bodyPr>
            <a:normAutofit/>
          </a:bodyPr>
          <a:lstStyle>
            <a:lvl1pPr marL="0" indent="0">
              <a:spcBef>
                <a:spcPts val="0"/>
              </a:spcBef>
              <a:buNone/>
              <a:defRPr sz="1600"/>
            </a:lvl1pPr>
          </a:lstStyle>
          <a:p>
            <a:pPr lvl="0"/>
            <a:r>
              <a:rPr lang="en-US"/>
              <a:t>Click to edit Master text styles</a:t>
            </a:r>
          </a:p>
        </p:txBody>
      </p:sp>
      <p:sp>
        <p:nvSpPr>
          <p:cNvPr id="83" name="Text Placeholder 9">
            <a:extLst>
              <a:ext uri="{FF2B5EF4-FFF2-40B4-BE49-F238E27FC236}">
                <a16:creationId xmlns:a16="http://schemas.microsoft.com/office/drawing/2014/main" id="{B6AC9EB2-AC57-4F42-8C42-B02FCDFDE0A1}"/>
              </a:ext>
            </a:extLst>
          </p:cNvPr>
          <p:cNvSpPr>
            <a:spLocks noGrp="1"/>
          </p:cNvSpPr>
          <p:nvPr>
            <p:ph type="body" sz="quarter" idx="30"/>
          </p:nvPr>
        </p:nvSpPr>
        <p:spPr>
          <a:xfrm>
            <a:off x="10125619" y="3795766"/>
            <a:ext cx="1398587" cy="1404884"/>
          </a:xfrm>
        </p:spPr>
        <p:txBody>
          <a:bodyPr>
            <a:normAutofit/>
          </a:bodyPr>
          <a:lstStyle>
            <a:lvl1pPr marL="0" indent="0">
              <a:spcBef>
                <a:spcPts val="0"/>
              </a:spcBef>
              <a:buNone/>
              <a:defRPr sz="1600"/>
            </a:lvl1pPr>
          </a:lstStyle>
          <a:p>
            <a:pPr lvl="0"/>
            <a:r>
              <a:rPr lang="en-US"/>
              <a:t>Click to edit Master text styles</a:t>
            </a:r>
          </a:p>
        </p:txBody>
      </p:sp>
    </p:spTree>
    <p:extLst>
      <p:ext uri="{BB962C8B-B14F-4D97-AF65-F5344CB8AC3E}">
        <p14:creationId xmlns:p14="http://schemas.microsoft.com/office/powerpoint/2010/main" val="11042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ntral Poin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9" name="Text Placeholder 8"/>
          <p:cNvSpPr>
            <a:spLocks noGrp="1"/>
          </p:cNvSpPr>
          <p:nvPr>
            <p:ph type="body" sz="quarter" idx="14"/>
          </p:nvPr>
        </p:nvSpPr>
        <p:spPr>
          <a:xfrm>
            <a:off x="2400300"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7" name="Text Placeholder 8"/>
          <p:cNvSpPr>
            <a:spLocks noGrp="1"/>
          </p:cNvSpPr>
          <p:nvPr>
            <p:ph type="body" sz="quarter" idx="15"/>
          </p:nvPr>
        </p:nvSpPr>
        <p:spPr>
          <a:xfrm>
            <a:off x="2400300"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29" name="Text Placeholder 8"/>
          <p:cNvSpPr>
            <a:spLocks noGrp="1"/>
          </p:cNvSpPr>
          <p:nvPr>
            <p:ph type="body" sz="quarter" idx="16"/>
          </p:nvPr>
        </p:nvSpPr>
        <p:spPr>
          <a:xfrm>
            <a:off x="7724775" y="95408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0" name="Text Placeholder 8"/>
          <p:cNvSpPr>
            <a:spLocks noGrp="1"/>
          </p:cNvSpPr>
          <p:nvPr>
            <p:ph type="body" sz="quarter" idx="17"/>
          </p:nvPr>
        </p:nvSpPr>
        <p:spPr>
          <a:xfrm>
            <a:off x="7724775" y="3525838"/>
            <a:ext cx="2438400" cy="2438400"/>
          </a:xfrm>
          <a:prstGeom prst="ellipse">
            <a:avLst/>
          </a:prstGeom>
          <a:solidFill>
            <a:srgbClr val="E6E9EB"/>
          </a:solidFill>
        </p:spPr>
        <p:txBody>
          <a:bodyPr anchor="ctr">
            <a:normAutofit/>
          </a:bodyPr>
          <a:lstStyle>
            <a:lvl1pPr marL="0" indent="0" algn="ctr">
              <a:buNone/>
              <a:defRPr sz="1600"/>
            </a:lvl1pPr>
          </a:lstStyle>
          <a:p>
            <a:pPr lvl="0"/>
            <a:r>
              <a:rPr lang="en-US"/>
              <a:t>Click to edit Master text styles</a:t>
            </a:r>
          </a:p>
        </p:txBody>
      </p:sp>
      <p:sp>
        <p:nvSpPr>
          <p:cNvPr id="31" name="Text Placeholder 8"/>
          <p:cNvSpPr>
            <a:spLocks noGrp="1"/>
          </p:cNvSpPr>
          <p:nvPr>
            <p:ph type="body" sz="quarter" idx="18"/>
          </p:nvPr>
        </p:nvSpPr>
        <p:spPr>
          <a:xfrm>
            <a:off x="4924425" y="2074070"/>
            <a:ext cx="2705100" cy="270510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3587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rcle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9" name="Text Placeholder 8"/>
          <p:cNvSpPr>
            <a:spLocks noGrp="1"/>
          </p:cNvSpPr>
          <p:nvPr>
            <p:ph type="body" sz="quarter" idx="14"/>
          </p:nvPr>
        </p:nvSpPr>
        <p:spPr>
          <a:xfrm>
            <a:off x="1962150"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5" name="Text Placeholder 8"/>
          <p:cNvSpPr>
            <a:spLocks noGrp="1"/>
          </p:cNvSpPr>
          <p:nvPr>
            <p:ph type="body" sz="quarter" idx="15"/>
          </p:nvPr>
        </p:nvSpPr>
        <p:spPr>
          <a:xfrm>
            <a:off x="4819650" y="63817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6" name="Text Placeholder 8"/>
          <p:cNvSpPr>
            <a:spLocks noGrp="1"/>
          </p:cNvSpPr>
          <p:nvPr>
            <p:ph type="body" sz="quarter" idx="16"/>
          </p:nvPr>
        </p:nvSpPr>
        <p:spPr>
          <a:xfrm>
            <a:off x="7686675" y="1790700"/>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7" name="Text Placeholder 8"/>
          <p:cNvSpPr>
            <a:spLocks noGrp="1"/>
          </p:cNvSpPr>
          <p:nvPr>
            <p:ph type="body" sz="quarter" idx="17"/>
          </p:nvPr>
        </p:nvSpPr>
        <p:spPr>
          <a:xfrm>
            <a:off x="6353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
        <p:nvSpPr>
          <p:cNvPr id="18" name="Text Placeholder 8"/>
          <p:cNvSpPr>
            <a:spLocks noGrp="1"/>
          </p:cNvSpPr>
          <p:nvPr>
            <p:ph type="body" sz="quarter" idx="18"/>
          </p:nvPr>
        </p:nvSpPr>
        <p:spPr>
          <a:xfrm>
            <a:off x="3305175" y="4048125"/>
            <a:ext cx="2533650" cy="2038350"/>
          </a:xfrm>
          <a:prstGeom prst="ellipse">
            <a:avLst/>
          </a:prstGeom>
          <a:solidFill>
            <a:schemeClr val="accent1"/>
          </a:solidFill>
        </p:spPr>
        <p:txBody>
          <a:bodyPr anchor="ctr">
            <a:normAutofit/>
          </a:bodyPr>
          <a:lstStyle>
            <a:lvl1pPr marL="0" indent="0" algn="ctr">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604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5E7B95C-A193-4CCF-A912-4D852A5A7231}"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877549" y="6432550"/>
            <a:ext cx="709709" cy="216000"/>
          </a:xfrm>
        </p:spPr>
        <p:txBody>
          <a:bodyPr/>
          <a:lstStyle/>
          <a:p>
            <a:fld id="{E6607247-EB78-480B-A962-35111A450531}" type="slidenum">
              <a:rPr lang="en-GB" smtClean="0"/>
              <a:t>‹#›</a:t>
            </a:fld>
            <a:endParaRPr lang="en-GB" dirty="0"/>
          </a:p>
        </p:txBody>
      </p:sp>
    </p:spTree>
    <p:extLst>
      <p:ext uri="{BB962C8B-B14F-4D97-AF65-F5344CB8AC3E}">
        <p14:creationId xmlns:p14="http://schemas.microsoft.com/office/powerpoint/2010/main" val="426003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WOT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cxnSp>
        <p:nvCxnSpPr>
          <p:cNvPr id="4" name="Straight Connector 3"/>
          <p:cNvCxnSpPr/>
          <p:nvPr userDrawn="1"/>
        </p:nvCxnSpPr>
        <p:spPr>
          <a:xfrm>
            <a:off x="6083300" y="1066800"/>
            <a:ext cx="0" cy="4737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2330450" y="3422650"/>
            <a:ext cx="75247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339180" y="590650"/>
            <a:ext cx="7507290" cy="330200"/>
          </a:xfrm>
        </p:spPr>
        <p:txBody>
          <a:bodyPr>
            <a:normAutofit/>
          </a:bodyPr>
          <a:lstStyle>
            <a:lvl1pPr marL="0" indent="0" algn="ctr">
              <a:buNone/>
              <a:defRPr sz="1600" b="1"/>
            </a:lvl1pPr>
          </a:lstStyle>
          <a:p>
            <a:pPr lvl="0"/>
            <a:r>
              <a:rPr lang="en-US"/>
              <a:t>Click to edit Master text styles</a:t>
            </a:r>
          </a:p>
        </p:txBody>
      </p:sp>
      <p:sp>
        <p:nvSpPr>
          <p:cNvPr id="25" name="Text Placeholder 9"/>
          <p:cNvSpPr>
            <a:spLocks noGrp="1"/>
          </p:cNvSpPr>
          <p:nvPr>
            <p:ph type="body" sz="quarter" idx="14"/>
          </p:nvPr>
        </p:nvSpPr>
        <p:spPr>
          <a:xfrm>
            <a:off x="2339180" y="6000850"/>
            <a:ext cx="7507290" cy="330200"/>
          </a:xfrm>
        </p:spPr>
        <p:txBody>
          <a:bodyPr>
            <a:normAutofit/>
          </a:bodyPr>
          <a:lstStyle>
            <a:lvl1pPr marL="0" indent="0" algn="ctr">
              <a:buNone/>
              <a:defRPr sz="1600" b="1"/>
            </a:lvl1pPr>
          </a:lstStyle>
          <a:p>
            <a:pPr lvl="0"/>
            <a:r>
              <a:rPr lang="en-US"/>
              <a:t>Click to edit Master text styles</a:t>
            </a:r>
          </a:p>
        </p:txBody>
      </p:sp>
      <p:sp>
        <p:nvSpPr>
          <p:cNvPr id="26" name="Text Placeholder 9"/>
          <p:cNvSpPr>
            <a:spLocks noGrp="1"/>
          </p:cNvSpPr>
          <p:nvPr>
            <p:ph type="body" sz="quarter" idx="15"/>
          </p:nvPr>
        </p:nvSpPr>
        <p:spPr>
          <a:xfrm>
            <a:off x="10109200" y="2105025"/>
            <a:ext cx="1474425" cy="2635250"/>
          </a:xfrm>
        </p:spPr>
        <p:txBody>
          <a:bodyPr anchor="ctr">
            <a:normAutofit/>
          </a:bodyPr>
          <a:lstStyle>
            <a:lvl1pPr marL="0" indent="0" algn="l">
              <a:buNone/>
              <a:defRPr sz="1600" b="1"/>
            </a:lvl1pPr>
          </a:lstStyle>
          <a:p>
            <a:pPr lvl="0"/>
            <a:r>
              <a:rPr lang="en-US"/>
              <a:t>Click to edit Master text styles</a:t>
            </a:r>
          </a:p>
        </p:txBody>
      </p:sp>
      <p:sp>
        <p:nvSpPr>
          <p:cNvPr id="27" name="Text Placeholder 9"/>
          <p:cNvSpPr>
            <a:spLocks noGrp="1"/>
          </p:cNvSpPr>
          <p:nvPr>
            <p:ph type="body" sz="quarter" idx="16"/>
          </p:nvPr>
        </p:nvSpPr>
        <p:spPr>
          <a:xfrm>
            <a:off x="608374" y="2105025"/>
            <a:ext cx="1477599" cy="2635250"/>
          </a:xfrm>
        </p:spPr>
        <p:txBody>
          <a:bodyPr anchor="ctr">
            <a:normAutofit/>
          </a:bodyPr>
          <a:lstStyle>
            <a:lvl1pPr marL="0" indent="0" algn="r">
              <a:buNone/>
              <a:defRPr sz="1600" b="1"/>
            </a:lvl1pPr>
          </a:lstStyle>
          <a:p>
            <a:pPr lvl="0"/>
            <a:r>
              <a:rPr lang="en-US"/>
              <a:t>Click to edit Master text styles</a:t>
            </a:r>
          </a:p>
        </p:txBody>
      </p:sp>
      <p:sp>
        <p:nvSpPr>
          <p:cNvPr id="28" name="Text Placeholder 9"/>
          <p:cNvSpPr>
            <a:spLocks noGrp="1"/>
          </p:cNvSpPr>
          <p:nvPr>
            <p:ph type="body" sz="quarter" idx="17"/>
          </p:nvPr>
        </p:nvSpPr>
        <p:spPr>
          <a:xfrm>
            <a:off x="234156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29" name="Text Placeholder 9"/>
          <p:cNvSpPr>
            <a:spLocks noGrp="1"/>
          </p:cNvSpPr>
          <p:nvPr>
            <p:ph type="body" sz="quarter" idx="18"/>
          </p:nvPr>
        </p:nvSpPr>
        <p:spPr>
          <a:xfrm>
            <a:off x="6092030" y="1066800"/>
            <a:ext cx="3754440" cy="2355850"/>
          </a:xfrm>
        </p:spPr>
        <p:txBody>
          <a:bodyPr anchor="ctr">
            <a:normAutofit/>
          </a:bodyPr>
          <a:lstStyle>
            <a:lvl1pPr marL="0" indent="0" algn="ctr">
              <a:buNone/>
              <a:defRPr sz="1600" b="0"/>
            </a:lvl1pPr>
          </a:lstStyle>
          <a:p>
            <a:pPr lvl="0"/>
            <a:r>
              <a:rPr lang="en-US"/>
              <a:t>Click to edit Master text styles</a:t>
            </a:r>
          </a:p>
        </p:txBody>
      </p:sp>
      <p:sp>
        <p:nvSpPr>
          <p:cNvPr id="30" name="Text Placeholder 9"/>
          <p:cNvSpPr>
            <a:spLocks noGrp="1"/>
          </p:cNvSpPr>
          <p:nvPr>
            <p:ph type="body" sz="quarter" idx="19"/>
          </p:nvPr>
        </p:nvSpPr>
        <p:spPr>
          <a:xfrm>
            <a:off x="2341560" y="3435550"/>
            <a:ext cx="3754440" cy="2355850"/>
          </a:xfrm>
        </p:spPr>
        <p:txBody>
          <a:bodyPr anchor="ctr">
            <a:normAutofit/>
          </a:bodyPr>
          <a:lstStyle>
            <a:lvl1pPr marL="0" indent="0" algn="ctr">
              <a:buNone/>
              <a:defRPr sz="1600" b="0"/>
            </a:lvl1pPr>
          </a:lstStyle>
          <a:p>
            <a:pPr lvl="0"/>
            <a:r>
              <a:rPr lang="en-US"/>
              <a:t>Click to edit Master text styles</a:t>
            </a:r>
          </a:p>
        </p:txBody>
      </p:sp>
      <p:sp>
        <p:nvSpPr>
          <p:cNvPr id="31" name="Text Placeholder 9"/>
          <p:cNvSpPr>
            <a:spLocks noGrp="1"/>
          </p:cNvSpPr>
          <p:nvPr>
            <p:ph type="body" sz="quarter" idx="20"/>
          </p:nvPr>
        </p:nvSpPr>
        <p:spPr>
          <a:xfrm>
            <a:off x="6092030" y="3435550"/>
            <a:ext cx="3754440" cy="2355850"/>
          </a:xfrm>
        </p:spPr>
        <p:txBody>
          <a:bodyPr anchor="ctr">
            <a:normAutofit/>
          </a:bodyPr>
          <a:lstStyle>
            <a:lvl1pPr marL="0" indent="0" algn="ctr">
              <a:buNone/>
              <a:defRPr sz="1600" b="0"/>
            </a:lvl1pPr>
          </a:lstStyle>
          <a:p>
            <a:pPr lvl="0"/>
            <a:r>
              <a:rPr lang="en-US"/>
              <a:t>Click to edit Master text styles</a:t>
            </a:r>
          </a:p>
        </p:txBody>
      </p:sp>
    </p:spTree>
    <p:extLst>
      <p:ext uri="{BB962C8B-B14F-4D97-AF65-F5344CB8AC3E}">
        <p14:creationId xmlns:p14="http://schemas.microsoft.com/office/powerpoint/2010/main" val="32920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yramid Diagram ">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8" name="Text Placeholder 7"/>
          <p:cNvSpPr>
            <a:spLocks noGrp="1"/>
          </p:cNvSpPr>
          <p:nvPr>
            <p:ph type="body" sz="quarter" idx="13"/>
          </p:nvPr>
        </p:nvSpPr>
        <p:spPr>
          <a:xfrm>
            <a:off x="2338612" y="468429"/>
            <a:ext cx="7503886" cy="5148599"/>
          </a:xfrm>
          <a:prstGeom prst="triangle">
            <a:avLst/>
          </a:prstGeom>
          <a:solidFill>
            <a:schemeClr val="bg2"/>
          </a:solidFill>
          <a:ln w="50800">
            <a:solidFill>
              <a:schemeClr val="bg1"/>
            </a:solidFill>
          </a:ln>
        </p:spPr>
        <p:txBody>
          <a:bodyPr tIns="1008000" bIns="0" anchor="ctr">
            <a:normAutofit/>
          </a:bodyPr>
          <a:lstStyle>
            <a:lvl1pPr marL="0" indent="0" algn="ctr">
              <a:buNone/>
              <a:defRPr sz="1600"/>
            </a:lvl1pPr>
          </a:lstStyle>
          <a:p>
            <a:pPr lvl="0"/>
            <a:r>
              <a:rPr lang="en-US"/>
              <a:t>Click to edit Master text styles</a:t>
            </a:r>
          </a:p>
        </p:txBody>
      </p:sp>
      <p:sp>
        <p:nvSpPr>
          <p:cNvPr id="22" name="Text Placeholder 7"/>
          <p:cNvSpPr>
            <a:spLocks noGrp="1"/>
          </p:cNvSpPr>
          <p:nvPr>
            <p:ph type="body" sz="quarter" idx="15"/>
          </p:nvPr>
        </p:nvSpPr>
        <p:spPr>
          <a:xfrm>
            <a:off x="3417467" y="468430"/>
            <a:ext cx="5346177" cy="3668142"/>
          </a:xfrm>
          <a:prstGeom prst="triangle">
            <a:avLst/>
          </a:prstGeom>
          <a:solidFill>
            <a:schemeClr val="accent2"/>
          </a:solidFill>
          <a:ln w="50800">
            <a:solidFill>
              <a:schemeClr val="bg1"/>
            </a:solidFill>
          </a:ln>
        </p:spPr>
        <p:txBody>
          <a:bodyPr tIns="864000">
            <a:normAutofit/>
          </a:bodyPr>
          <a:lstStyle>
            <a:lvl1pPr marL="0" indent="0" algn="ctr">
              <a:buFont typeface="Arial" panose="020B0604020202020204" pitchFamily="34" charset="0"/>
              <a:buNone/>
              <a:defRPr sz="1600">
                <a:solidFill>
                  <a:schemeClr val="bg1"/>
                </a:solidFill>
              </a:defRPr>
            </a:lvl1pPr>
          </a:lstStyle>
          <a:p>
            <a:pPr lvl="0"/>
            <a:r>
              <a:rPr lang="en-US"/>
              <a:t>Click to edit Master text styles</a:t>
            </a:r>
          </a:p>
        </p:txBody>
      </p:sp>
      <p:sp>
        <p:nvSpPr>
          <p:cNvPr id="21" name="Text Placeholder 7"/>
          <p:cNvSpPr>
            <a:spLocks noGrp="1"/>
          </p:cNvSpPr>
          <p:nvPr>
            <p:ph type="body" sz="quarter" idx="14"/>
          </p:nvPr>
        </p:nvSpPr>
        <p:spPr>
          <a:xfrm>
            <a:off x="4559783" y="468430"/>
            <a:ext cx="3061544" cy="2100600"/>
          </a:xfrm>
          <a:prstGeom prst="triangle">
            <a:avLst/>
          </a:prstGeom>
          <a:solidFill>
            <a:schemeClr val="accent1"/>
          </a:solidFill>
          <a:ln w="50800">
            <a:solidFill>
              <a:schemeClr val="bg1"/>
            </a:solidFill>
          </a:ln>
        </p:spPr>
        <p:txBody>
          <a:bodyPr>
            <a:normAutofit/>
          </a:bodyPr>
          <a:lstStyle>
            <a:lvl1pPr marL="0" indent="0" algn="ctr">
              <a:buNone/>
              <a:defRPr sz="1600">
                <a:solidFill>
                  <a:schemeClr val="bg1"/>
                </a:solidFill>
              </a:defRPr>
            </a:lvl1pPr>
          </a:lstStyle>
          <a:p>
            <a:pPr lvl="0"/>
            <a:r>
              <a:rPr lang="en-US"/>
              <a:t>Click to edit Master text styles</a:t>
            </a:r>
          </a:p>
        </p:txBody>
      </p:sp>
      <p:sp>
        <p:nvSpPr>
          <p:cNvPr id="23" name="Text Placeholder 9"/>
          <p:cNvSpPr>
            <a:spLocks noGrp="1"/>
          </p:cNvSpPr>
          <p:nvPr>
            <p:ph type="body" sz="quarter" idx="16"/>
          </p:nvPr>
        </p:nvSpPr>
        <p:spPr>
          <a:xfrm>
            <a:off x="2339180" y="5838925"/>
            <a:ext cx="7507290" cy="330200"/>
          </a:xfrm>
        </p:spPr>
        <p:txBody>
          <a:bodyPr>
            <a:normAutofit/>
          </a:bodyPr>
          <a:lstStyle>
            <a:lvl1pPr marL="0" indent="0" algn="ctr">
              <a:buNone/>
              <a:defRPr sz="1600" b="1"/>
            </a:lvl1pPr>
          </a:lstStyle>
          <a:p>
            <a:pPr lvl="0"/>
            <a:r>
              <a:rPr lang="en-US"/>
              <a:t>Click to edit Master text styles</a:t>
            </a:r>
          </a:p>
        </p:txBody>
      </p:sp>
    </p:spTree>
    <p:extLst>
      <p:ext uri="{BB962C8B-B14F-4D97-AF65-F5344CB8AC3E}">
        <p14:creationId xmlns:p14="http://schemas.microsoft.com/office/powerpoint/2010/main" val="263430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rcles of Influence">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endParaRPr lang="en-GB"/>
          </a:p>
        </p:txBody>
      </p:sp>
      <p:sp>
        <p:nvSpPr>
          <p:cNvPr id="5" name="Footer Placeholder 4"/>
          <p:cNvSpPr>
            <a:spLocks noGrp="1"/>
          </p:cNvSpPr>
          <p:nvPr userDrawn="1">
            <p:ph type="ftr" sz="quarter" idx="11"/>
          </p:nvPr>
        </p:nvSpPr>
        <p:spPr/>
        <p:txBody>
          <a:bodyPr/>
          <a:lstStyle/>
          <a:p>
            <a:endParaRPr lang="en-GB"/>
          </a:p>
        </p:txBody>
      </p:sp>
      <p:sp>
        <p:nvSpPr>
          <p:cNvPr id="6" name="Slide Number Placeholder 5"/>
          <p:cNvSpPr>
            <a:spLocks noGrp="1"/>
          </p:cNvSpPr>
          <p:nvPr userDrawn="1">
            <p:ph type="sldNum" sz="quarter" idx="12"/>
          </p:nvPr>
        </p:nvSpPr>
        <p:spPr/>
        <p:txBody>
          <a:bodyPr/>
          <a:lstStyle/>
          <a:p>
            <a:fld id="{E6607247-EB78-480B-A962-35111A450531}" type="slidenum">
              <a:rPr lang="en-GB" smtClean="0"/>
              <a:t>‹#›</a:t>
            </a:fld>
            <a:endParaRPr lang="en-GB"/>
          </a:p>
        </p:txBody>
      </p:sp>
      <p:sp>
        <p:nvSpPr>
          <p:cNvPr id="3" name="Oval 2"/>
          <p:cNvSpPr/>
          <p:nvPr userDrawn="1"/>
        </p:nvSpPr>
        <p:spPr>
          <a:xfrm>
            <a:off x="3299617" y="647800"/>
            <a:ext cx="5575300" cy="5575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userDrawn="1"/>
        </p:nvSpPr>
        <p:spPr>
          <a:xfrm>
            <a:off x="4415826" y="1795759"/>
            <a:ext cx="3342882" cy="33428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userDrawn="1"/>
        </p:nvSpPr>
        <p:spPr>
          <a:xfrm>
            <a:off x="5373587" y="2753520"/>
            <a:ext cx="1427359" cy="14273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3"/>
          </p:nvPr>
        </p:nvSpPr>
        <p:spPr>
          <a:xfrm>
            <a:off x="4180678" y="851000"/>
            <a:ext cx="3813175" cy="968278"/>
          </a:xfrm>
        </p:spPr>
        <p:txBody>
          <a:bodyPr>
            <a:normAutofit/>
          </a:bodyPr>
          <a:lstStyle>
            <a:lvl1pPr marL="0" indent="0" algn="ctr">
              <a:spcBef>
                <a:spcPts val="0"/>
              </a:spcBef>
              <a:buNone/>
              <a:defRPr sz="1300">
                <a:solidFill>
                  <a:schemeClr val="bg1"/>
                </a:solidFill>
              </a:defRPr>
            </a:lvl1pPr>
          </a:lstStyle>
          <a:p>
            <a:pPr lvl="0"/>
            <a:r>
              <a:rPr lang="en-US"/>
              <a:t>Click to edit Master text styles</a:t>
            </a:r>
          </a:p>
        </p:txBody>
      </p:sp>
      <p:sp>
        <p:nvSpPr>
          <p:cNvPr id="20" name="Text Placeholder 6"/>
          <p:cNvSpPr>
            <a:spLocks noGrp="1"/>
          </p:cNvSpPr>
          <p:nvPr>
            <p:ph type="body" sz="quarter" idx="14"/>
          </p:nvPr>
        </p:nvSpPr>
        <p:spPr>
          <a:xfrm>
            <a:off x="4541829" y="1892399"/>
            <a:ext cx="3090872" cy="951311"/>
          </a:xfrm>
        </p:spPr>
        <p:txBody>
          <a:bodyPr>
            <a:normAutofit/>
          </a:bodyPr>
          <a:lstStyle>
            <a:lvl1pPr marL="0" indent="0" algn="ctr">
              <a:spcBef>
                <a:spcPts val="0"/>
              </a:spcBef>
              <a:buNone/>
              <a:defRPr sz="1300">
                <a:solidFill>
                  <a:schemeClr val="bg1"/>
                </a:solidFill>
              </a:defRPr>
            </a:lvl1pPr>
          </a:lstStyle>
          <a:p>
            <a:pPr lvl="0"/>
            <a:r>
              <a:rPr lang="en-US"/>
              <a:t>Click to edit Master text styles</a:t>
            </a:r>
          </a:p>
        </p:txBody>
      </p:sp>
      <p:sp>
        <p:nvSpPr>
          <p:cNvPr id="21" name="Text Placeholder 6"/>
          <p:cNvSpPr>
            <a:spLocks noGrp="1"/>
          </p:cNvSpPr>
          <p:nvPr>
            <p:ph type="body" sz="quarter" idx="15"/>
          </p:nvPr>
        </p:nvSpPr>
        <p:spPr>
          <a:xfrm>
            <a:off x="5373586" y="2753519"/>
            <a:ext cx="1427359" cy="1427359"/>
          </a:xfrm>
        </p:spPr>
        <p:txBody>
          <a:bodyPr anchor="ctr">
            <a:normAutofit/>
          </a:bodyPr>
          <a:lstStyle>
            <a:lvl1pPr marL="0" indent="0" algn="ctr">
              <a:spcBef>
                <a:spcPts val="0"/>
              </a:spcBef>
              <a:buNone/>
              <a:defRPr sz="1300"/>
            </a:lvl1pPr>
          </a:lstStyle>
          <a:p>
            <a:pPr lvl="0"/>
            <a:r>
              <a:rPr lang="en-US"/>
              <a:t>Click to edit Master text styles</a:t>
            </a:r>
          </a:p>
        </p:txBody>
      </p:sp>
    </p:spTree>
    <p:extLst>
      <p:ext uri="{BB962C8B-B14F-4D97-AF65-F5344CB8AC3E}">
        <p14:creationId xmlns:p14="http://schemas.microsoft.com/office/powerpoint/2010/main" val="30651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1EFE2-B4BD-4554-9890-8C6DEFCB3AE2}" type="datetime1">
              <a:rPr lang="en-GB" smtClean="0"/>
              <a:t>17/07/2019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607247-EB78-480B-A962-35111A450531}" type="slidenum">
              <a:rPr lang="en-GB" smtClean="0"/>
              <a:t>‹#›</a:t>
            </a:fld>
            <a:endParaRPr lang="en-GB"/>
          </a:p>
        </p:txBody>
      </p:sp>
      <p:pic>
        <p:nvPicPr>
          <p:cNvPr id="10" name="Picture 9">
            <a:extLst>
              <a:ext uri="{FF2B5EF4-FFF2-40B4-BE49-F238E27FC236}">
                <a16:creationId xmlns:a16="http://schemas.microsoft.com/office/drawing/2014/main" id="{7AC68DC5-DF12-4872-86EA-43F2A5BBA96B}"/>
              </a:ext>
            </a:extLst>
          </p:cNvPr>
          <p:cNvPicPr>
            <a:picLocks noChangeAspect="1"/>
          </p:cNvPicPr>
          <p:nvPr userDrawn="1"/>
        </p:nvPicPr>
        <p:blipFill>
          <a:blip r:embed="rId2"/>
          <a:stretch>
            <a:fillRect/>
          </a:stretch>
        </p:blipFill>
        <p:spPr>
          <a:xfrm>
            <a:off x="565150" y="5982075"/>
            <a:ext cx="2743200" cy="533185"/>
          </a:xfrm>
          <a:prstGeom prst="rect">
            <a:avLst/>
          </a:prstGeom>
        </p:spPr>
      </p:pic>
      <p:grpSp>
        <p:nvGrpSpPr>
          <p:cNvPr id="14" name="Group 13">
            <a:extLst>
              <a:ext uri="{FF2B5EF4-FFF2-40B4-BE49-F238E27FC236}">
                <a16:creationId xmlns:a16="http://schemas.microsoft.com/office/drawing/2014/main" id="{E750CB1D-161B-4A92-AF75-AF59FBA39DFD}"/>
              </a:ext>
            </a:extLst>
          </p:cNvPr>
          <p:cNvGrpSpPr/>
          <p:nvPr userDrawn="1"/>
        </p:nvGrpSpPr>
        <p:grpSpPr>
          <a:xfrm>
            <a:off x="10624343" y="381000"/>
            <a:ext cx="947738" cy="739776"/>
            <a:chOff x="10864850" y="381000"/>
            <a:chExt cx="947738" cy="739776"/>
          </a:xfrm>
        </p:grpSpPr>
        <p:sp>
          <p:nvSpPr>
            <p:cNvPr id="15" name="Freeform 5">
              <a:extLst>
                <a:ext uri="{FF2B5EF4-FFF2-40B4-BE49-F238E27FC236}">
                  <a16:creationId xmlns:a16="http://schemas.microsoft.com/office/drawing/2014/main" id="{A4DCBC2C-0A00-4B93-AD8F-15F602AC101F}"/>
                </a:ext>
              </a:extLst>
            </p:cNvPr>
            <p:cNvSpPr>
              <a:spLocks noEditPoints="1"/>
            </p:cNvSpPr>
            <p:nvPr userDrawn="1"/>
          </p:nvSpPr>
          <p:spPr bwMode="auto">
            <a:xfrm>
              <a:off x="10996613" y="858838"/>
              <a:ext cx="796925" cy="261938"/>
            </a:xfrm>
            <a:custGeom>
              <a:avLst/>
              <a:gdLst>
                <a:gd name="T0" fmla="*/ 1333 w 1333"/>
                <a:gd name="T1" fmla="*/ 338 h 438"/>
                <a:gd name="T2" fmla="*/ 1273 w 1333"/>
                <a:gd name="T3" fmla="*/ 0 h 438"/>
                <a:gd name="T4" fmla="*/ 1064 w 1333"/>
                <a:gd name="T5" fmla="*/ 271 h 438"/>
                <a:gd name="T6" fmla="*/ 1157 w 1333"/>
                <a:gd name="T7" fmla="*/ 231 h 438"/>
                <a:gd name="T8" fmla="*/ 1102 w 1333"/>
                <a:gd name="T9" fmla="*/ 299 h 438"/>
                <a:gd name="T10" fmla="*/ 1033 w 1333"/>
                <a:gd name="T11" fmla="*/ 170 h 438"/>
                <a:gd name="T12" fmla="*/ 1157 w 1333"/>
                <a:gd name="T13" fmla="*/ 195 h 438"/>
                <a:gd name="T14" fmla="*/ 1046 w 1333"/>
                <a:gd name="T15" fmla="*/ 208 h 438"/>
                <a:gd name="T16" fmla="*/ 1087 w 1333"/>
                <a:gd name="T17" fmla="*/ 343 h 438"/>
                <a:gd name="T18" fmla="*/ 1160 w 1333"/>
                <a:gd name="T19" fmla="*/ 303 h 438"/>
                <a:gd name="T20" fmla="*/ 1215 w 1333"/>
                <a:gd name="T21" fmla="*/ 338 h 438"/>
                <a:gd name="T22" fmla="*/ 1212 w 1333"/>
                <a:gd name="T23" fmla="*/ 228 h 438"/>
                <a:gd name="T24" fmla="*/ 1112 w 1333"/>
                <a:gd name="T25" fmla="*/ 101 h 438"/>
                <a:gd name="T26" fmla="*/ 1033 w 1333"/>
                <a:gd name="T27" fmla="*/ 170 h 438"/>
                <a:gd name="T28" fmla="*/ 939 w 1333"/>
                <a:gd name="T29" fmla="*/ 343 h 438"/>
                <a:gd name="T30" fmla="*/ 982 w 1333"/>
                <a:gd name="T31" fmla="*/ 290 h 438"/>
                <a:gd name="T32" fmla="*/ 926 w 1333"/>
                <a:gd name="T33" fmla="*/ 258 h 438"/>
                <a:gd name="T34" fmla="*/ 979 w 1333"/>
                <a:gd name="T35" fmla="*/ 150 h 438"/>
                <a:gd name="T36" fmla="*/ 926 w 1333"/>
                <a:gd name="T37" fmla="*/ 106 h 438"/>
                <a:gd name="T38" fmla="*/ 865 w 1333"/>
                <a:gd name="T39" fmla="*/ 60 h 438"/>
                <a:gd name="T40" fmla="*/ 821 w 1333"/>
                <a:gd name="T41" fmla="*/ 106 h 438"/>
                <a:gd name="T42" fmla="*/ 865 w 1333"/>
                <a:gd name="T43" fmla="*/ 150 h 438"/>
                <a:gd name="T44" fmla="*/ 722 w 1333"/>
                <a:gd name="T45" fmla="*/ 64 h 438"/>
                <a:gd name="T46" fmla="*/ 782 w 1333"/>
                <a:gd name="T47" fmla="*/ 6 h 438"/>
                <a:gd name="T48" fmla="*/ 722 w 1333"/>
                <a:gd name="T49" fmla="*/ 64 h 438"/>
                <a:gd name="T50" fmla="*/ 782 w 1333"/>
                <a:gd name="T51" fmla="*/ 338 h 438"/>
                <a:gd name="T52" fmla="*/ 722 w 1333"/>
                <a:gd name="T53" fmla="*/ 106 h 438"/>
                <a:gd name="T54" fmla="*/ 601 w 1333"/>
                <a:gd name="T55" fmla="*/ 106 h 438"/>
                <a:gd name="T56" fmla="*/ 600 w 1333"/>
                <a:gd name="T57" fmla="*/ 138 h 438"/>
                <a:gd name="T58" fmla="*/ 430 w 1333"/>
                <a:gd name="T59" fmla="*/ 221 h 438"/>
                <a:gd name="T60" fmla="*/ 597 w 1333"/>
                <a:gd name="T61" fmla="*/ 301 h 438"/>
                <a:gd name="T62" fmla="*/ 528 w 1333"/>
                <a:gd name="T63" fmla="*/ 391 h 438"/>
                <a:gd name="T64" fmla="*/ 456 w 1333"/>
                <a:gd name="T65" fmla="*/ 422 h 438"/>
                <a:gd name="T66" fmla="*/ 658 w 1333"/>
                <a:gd name="T67" fmla="*/ 316 h 438"/>
                <a:gd name="T68" fmla="*/ 601 w 1333"/>
                <a:gd name="T69" fmla="*/ 106 h 438"/>
                <a:gd name="T70" fmla="*/ 493 w 1333"/>
                <a:gd name="T71" fmla="*/ 221 h 438"/>
                <a:gd name="T72" fmla="*/ 598 w 1333"/>
                <a:gd name="T73" fmla="*/ 220 h 438"/>
                <a:gd name="T74" fmla="*/ 321 w 1333"/>
                <a:gd name="T75" fmla="*/ 64 h 438"/>
                <a:gd name="T76" fmla="*/ 382 w 1333"/>
                <a:gd name="T77" fmla="*/ 6 h 438"/>
                <a:gd name="T78" fmla="*/ 321 w 1333"/>
                <a:gd name="T79" fmla="*/ 64 h 438"/>
                <a:gd name="T80" fmla="*/ 382 w 1333"/>
                <a:gd name="T81" fmla="*/ 338 h 438"/>
                <a:gd name="T82" fmla="*/ 321 w 1333"/>
                <a:gd name="T83" fmla="*/ 106 h 438"/>
                <a:gd name="T84" fmla="*/ 63 w 1333"/>
                <a:gd name="T85" fmla="*/ 73 h 438"/>
                <a:gd name="T86" fmla="*/ 202 w 1333"/>
                <a:gd name="T87" fmla="*/ 181 h 438"/>
                <a:gd name="T88" fmla="*/ 63 w 1333"/>
                <a:gd name="T89" fmla="*/ 288 h 438"/>
                <a:gd name="T90" fmla="*/ 0 w 1333"/>
                <a:gd name="T91" fmla="*/ 338 h 438"/>
                <a:gd name="T92" fmla="*/ 268 w 1333"/>
                <a:gd name="T93" fmla="*/ 181 h 438"/>
                <a:gd name="T94" fmla="*/ 0 w 1333"/>
                <a:gd name="T95" fmla="*/ 24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33" h="438">
                  <a:moveTo>
                    <a:pt x="1273" y="338"/>
                  </a:moveTo>
                  <a:cubicBezTo>
                    <a:pt x="1333" y="338"/>
                    <a:pt x="1333" y="338"/>
                    <a:pt x="1333" y="338"/>
                  </a:cubicBezTo>
                  <a:cubicBezTo>
                    <a:pt x="1333" y="0"/>
                    <a:pt x="1333" y="0"/>
                    <a:pt x="1333" y="0"/>
                  </a:cubicBezTo>
                  <a:cubicBezTo>
                    <a:pt x="1273" y="0"/>
                    <a:pt x="1273" y="0"/>
                    <a:pt x="1273" y="0"/>
                  </a:cubicBezTo>
                  <a:lnTo>
                    <a:pt x="1273" y="338"/>
                  </a:lnTo>
                  <a:close/>
                  <a:moveTo>
                    <a:pt x="1064" y="271"/>
                  </a:moveTo>
                  <a:cubicBezTo>
                    <a:pt x="1064" y="235"/>
                    <a:pt x="1104" y="231"/>
                    <a:pt x="1131" y="231"/>
                  </a:cubicBezTo>
                  <a:cubicBezTo>
                    <a:pt x="1157" y="231"/>
                    <a:pt x="1157" y="231"/>
                    <a:pt x="1157" y="231"/>
                  </a:cubicBezTo>
                  <a:cubicBezTo>
                    <a:pt x="1157" y="249"/>
                    <a:pt x="1154" y="266"/>
                    <a:pt x="1144" y="279"/>
                  </a:cubicBezTo>
                  <a:cubicBezTo>
                    <a:pt x="1135" y="291"/>
                    <a:pt x="1120" y="299"/>
                    <a:pt x="1102" y="299"/>
                  </a:cubicBezTo>
                  <a:cubicBezTo>
                    <a:pt x="1080" y="299"/>
                    <a:pt x="1064" y="291"/>
                    <a:pt x="1064" y="271"/>
                  </a:cubicBezTo>
                  <a:moveTo>
                    <a:pt x="1033" y="170"/>
                  </a:moveTo>
                  <a:cubicBezTo>
                    <a:pt x="1053" y="155"/>
                    <a:pt x="1079" y="145"/>
                    <a:pt x="1105" y="145"/>
                  </a:cubicBezTo>
                  <a:cubicBezTo>
                    <a:pt x="1140" y="145"/>
                    <a:pt x="1157" y="157"/>
                    <a:pt x="1157" y="195"/>
                  </a:cubicBezTo>
                  <a:cubicBezTo>
                    <a:pt x="1124" y="195"/>
                    <a:pt x="1124" y="195"/>
                    <a:pt x="1124" y="195"/>
                  </a:cubicBezTo>
                  <a:cubicBezTo>
                    <a:pt x="1098" y="195"/>
                    <a:pt x="1069" y="197"/>
                    <a:pt x="1046" y="208"/>
                  </a:cubicBezTo>
                  <a:cubicBezTo>
                    <a:pt x="1023" y="220"/>
                    <a:pt x="1006" y="240"/>
                    <a:pt x="1006" y="275"/>
                  </a:cubicBezTo>
                  <a:cubicBezTo>
                    <a:pt x="1006" y="319"/>
                    <a:pt x="1046" y="343"/>
                    <a:pt x="1087" y="343"/>
                  </a:cubicBezTo>
                  <a:cubicBezTo>
                    <a:pt x="1115" y="343"/>
                    <a:pt x="1145" y="329"/>
                    <a:pt x="1159" y="303"/>
                  </a:cubicBezTo>
                  <a:cubicBezTo>
                    <a:pt x="1160" y="303"/>
                    <a:pt x="1160" y="303"/>
                    <a:pt x="1160" y="303"/>
                  </a:cubicBezTo>
                  <a:cubicBezTo>
                    <a:pt x="1160" y="311"/>
                    <a:pt x="1160" y="326"/>
                    <a:pt x="1162" y="338"/>
                  </a:cubicBezTo>
                  <a:cubicBezTo>
                    <a:pt x="1215" y="338"/>
                    <a:pt x="1215" y="338"/>
                    <a:pt x="1215" y="338"/>
                  </a:cubicBezTo>
                  <a:cubicBezTo>
                    <a:pt x="1214" y="320"/>
                    <a:pt x="1213" y="304"/>
                    <a:pt x="1213" y="286"/>
                  </a:cubicBezTo>
                  <a:cubicBezTo>
                    <a:pt x="1212" y="269"/>
                    <a:pt x="1212" y="252"/>
                    <a:pt x="1212" y="228"/>
                  </a:cubicBezTo>
                  <a:cubicBezTo>
                    <a:pt x="1212" y="198"/>
                    <a:pt x="1212" y="198"/>
                    <a:pt x="1212" y="198"/>
                  </a:cubicBezTo>
                  <a:cubicBezTo>
                    <a:pt x="1212" y="130"/>
                    <a:pt x="1183" y="101"/>
                    <a:pt x="1112" y="101"/>
                  </a:cubicBezTo>
                  <a:cubicBezTo>
                    <a:pt x="1086" y="101"/>
                    <a:pt x="1055" y="107"/>
                    <a:pt x="1031" y="118"/>
                  </a:cubicBezTo>
                  <a:lnTo>
                    <a:pt x="1033" y="170"/>
                  </a:lnTo>
                  <a:close/>
                  <a:moveTo>
                    <a:pt x="865" y="268"/>
                  </a:moveTo>
                  <a:cubicBezTo>
                    <a:pt x="865" y="314"/>
                    <a:pt x="892" y="343"/>
                    <a:pt x="939" y="343"/>
                  </a:cubicBezTo>
                  <a:cubicBezTo>
                    <a:pt x="957" y="343"/>
                    <a:pt x="971" y="342"/>
                    <a:pt x="983" y="338"/>
                  </a:cubicBezTo>
                  <a:cubicBezTo>
                    <a:pt x="982" y="290"/>
                    <a:pt x="982" y="290"/>
                    <a:pt x="982" y="290"/>
                  </a:cubicBezTo>
                  <a:cubicBezTo>
                    <a:pt x="975" y="294"/>
                    <a:pt x="965" y="297"/>
                    <a:pt x="954" y="297"/>
                  </a:cubicBezTo>
                  <a:cubicBezTo>
                    <a:pt x="931" y="297"/>
                    <a:pt x="926" y="278"/>
                    <a:pt x="926" y="258"/>
                  </a:cubicBezTo>
                  <a:cubicBezTo>
                    <a:pt x="926" y="150"/>
                    <a:pt x="926" y="150"/>
                    <a:pt x="926" y="150"/>
                  </a:cubicBezTo>
                  <a:cubicBezTo>
                    <a:pt x="979" y="150"/>
                    <a:pt x="979" y="150"/>
                    <a:pt x="979" y="150"/>
                  </a:cubicBezTo>
                  <a:cubicBezTo>
                    <a:pt x="979" y="106"/>
                    <a:pt x="979" y="106"/>
                    <a:pt x="979" y="106"/>
                  </a:cubicBezTo>
                  <a:cubicBezTo>
                    <a:pt x="926" y="106"/>
                    <a:pt x="926" y="106"/>
                    <a:pt x="926" y="106"/>
                  </a:cubicBezTo>
                  <a:cubicBezTo>
                    <a:pt x="926" y="40"/>
                    <a:pt x="926" y="40"/>
                    <a:pt x="926" y="40"/>
                  </a:cubicBezTo>
                  <a:cubicBezTo>
                    <a:pt x="865" y="60"/>
                    <a:pt x="865" y="60"/>
                    <a:pt x="865" y="60"/>
                  </a:cubicBezTo>
                  <a:cubicBezTo>
                    <a:pt x="865" y="106"/>
                    <a:pt x="865" y="106"/>
                    <a:pt x="865" y="106"/>
                  </a:cubicBezTo>
                  <a:cubicBezTo>
                    <a:pt x="821" y="106"/>
                    <a:pt x="821" y="106"/>
                    <a:pt x="821" y="106"/>
                  </a:cubicBezTo>
                  <a:cubicBezTo>
                    <a:pt x="821" y="150"/>
                    <a:pt x="821" y="150"/>
                    <a:pt x="821" y="150"/>
                  </a:cubicBezTo>
                  <a:cubicBezTo>
                    <a:pt x="865" y="150"/>
                    <a:pt x="865" y="150"/>
                    <a:pt x="865" y="150"/>
                  </a:cubicBezTo>
                  <a:lnTo>
                    <a:pt x="865" y="268"/>
                  </a:lnTo>
                  <a:close/>
                  <a:moveTo>
                    <a:pt x="722" y="64"/>
                  </a:moveTo>
                  <a:cubicBezTo>
                    <a:pt x="782" y="64"/>
                    <a:pt x="782" y="64"/>
                    <a:pt x="782" y="64"/>
                  </a:cubicBezTo>
                  <a:cubicBezTo>
                    <a:pt x="782" y="6"/>
                    <a:pt x="782" y="6"/>
                    <a:pt x="782" y="6"/>
                  </a:cubicBezTo>
                  <a:cubicBezTo>
                    <a:pt x="722" y="6"/>
                    <a:pt x="722" y="6"/>
                    <a:pt x="722" y="6"/>
                  </a:cubicBezTo>
                  <a:lnTo>
                    <a:pt x="722" y="64"/>
                  </a:lnTo>
                  <a:close/>
                  <a:moveTo>
                    <a:pt x="722" y="338"/>
                  </a:moveTo>
                  <a:cubicBezTo>
                    <a:pt x="782" y="338"/>
                    <a:pt x="782" y="338"/>
                    <a:pt x="782" y="338"/>
                  </a:cubicBezTo>
                  <a:cubicBezTo>
                    <a:pt x="782" y="106"/>
                    <a:pt x="782" y="106"/>
                    <a:pt x="782" y="106"/>
                  </a:cubicBezTo>
                  <a:cubicBezTo>
                    <a:pt x="722" y="106"/>
                    <a:pt x="722" y="106"/>
                    <a:pt x="722" y="106"/>
                  </a:cubicBezTo>
                  <a:lnTo>
                    <a:pt x="722" y="338"/>
                  </a:lnTo>
                  <a:close/>
                  <a:moveTo>
                    <a:pt x="601" y="106"/>
                  </a:moveTo>
                  <a:cubicBezTo>
                    <a:pt x="601" y="138"/>
                    <a:pt x="601" y="138"/>
                    <a:pt x="601" y="138"/>
                  </a:cubicBezTo>
                  <a:cubicBezTo>
                    <a:pt x="600" y="138"/>
                    <a:pt x="600" y="138"/>
                    <a:pt x="600" y="138"/>
                  </a:cubicBezTo>
                  <a:cubicBezTo>
                    <a:pt x="583" y="111"/>
                    <a:pt x="559" y="101"/>
                    <a:pt x="529" y="101"/>
                  </a:cubicBezTo>
                  <a:cubicBezTo>
                    <a:pt x="459" y="101"/>
                    <a:pt x="430" y="165"/>
                    <a:pt x="430" y="221"/>
                  </a:cubicBezTo>
                  <a:cubicBezTo>
                    <a:pt x="430" y="283"/>
                    <a:pt x="456" y="338"/>
                    <a:pt x="525" y="338"/>
                  </a:cubicBezTo>
                  <a:cubicBezTo>
                    <a:pt x="559" y="338"/>
                    <a:pt x="586" y="321"/>
                    <a:pt x="597" y="301"/>
                  </a:cubicBezTo>
                  <a:cubicBezTo>
                    <a:pt x="598" y="301"/>
                    <a:pt x="598" y="301"/>
                    <a:pt x="598" y="301"/>
                  </a:cubicBezTo>
                  <a:cubicBezTo>
                    <a:pt x="598" y="341"/>
                    <a:pt x="595" y="391"/>
                    <a:pt x="528" y="391"/>
                  </a:cubicBezTo>
                  <a:cubicBezTo>
                    <a:pt x="509" y="391"/>
                    <a:pt x="479" y="381"/>
                    <a:pt x="460" y="371"/>
                  </a:cubicBezTo>
                  <a:cubicBezTo>
                    <a:pt x="456" y="422"/>
                    <a:pt x="456" y="422"/>
                    <a:pt x="456" y="422"/>
                  </a:cubicBezTo>
                  <a:cubicBezTo>
                    <a:pt x="484" y="434"/>
                    <a:pt x="512" y="438"/>
                    <a:pt x="536" y="438"/>
                  </a:cubicBezTo>
                  <a:cubicBezTo>
                    <a:pt x="633" y="438"/>
                    <a:pt x="658" y="379"/>
                    <a:pt x="658" y="316"/>
                  </a:cubicBezTo>
                  <a:cubicBezTo>
                    <a:pt x="658" y="106"/>
                    <a:pt x="658" y="106"/>
                    <a:pt x="658" y="106"/>
                  </a:cubicBezTo>
                  <a:lnTo>
                    <a:pt x="601" y="106"/>
                  </a:lnTo>
                  <a:close/>
                  <a:moveTo>
                    <a:pt x="545" y="291"/>
                  </a:moveTo>
                  <a:cubicBezTo>
                    <a:pt x="510" y="291"/>
                    <a:pt x="493" y="252"/>
                    <a:pt x="493" y="221"/>
                  </a:cubicBezTo>
                  <a:cubicBezTo>
                    <a:pt x="493" y="185"/>
                    <a:pt x="506" y="148"/>
                    <a:pt x="547" y="148"/>
                  </a:cubicBezTo>
                  <a:cubicBezTo>
                    <a:pt x="583" y="148"/>
                    <a:pt x="598" y="180"/>
                    <a:pt x="598" y="220"/>
                  </a:cubicBezTo>
                  <a:cubicBezTo>
                    <a:pt x="598" y="258"/>
                    <a:pt x="583" y="291"/>
                    <a:pt x="545" y="291"/>
                  </a:cubicBezTo>
                  <a:moveTo>
                    <a:pt x="321" y="64"/>
                  </a:moveTo>
                  <a:cubicBezTo>
                    <a:pt x="382" y="64"/>
                    <a:pt x="382" y="64"/>
                    <a:pt x="382" y="64"/>
                  </a:cubicBezTo>
                  <a:cubicBezTo>
                    <a:pt x="382" y="6"/>
                    <a:pt x="382" y="6"/>
                    <a:pt x="382" y="6"/>
                  </a:cubicBezTo>
                  <a:cubicBezTo>
                    <a:pt x="321" y="6"/>
                    <a:pt x="321" y="6"/>
                    <a:pt x="321" y="6"/>
                  </a:cubicBezTo>
                  <a:lnTo>
                    <a:pt x="321" y="64"/>
                  </a:lnTo>
                  <a:close/>
                  <a:moveTo>
                    <a:pt x="321" y="338"/>
                  </a:moveTo>
                  <a:cubicBezTo>
                    <a:pt x="382" y="338"/>
                    <a:pt x="382" y="338"/>
                    <a:pt x="382" y="338"/>
                  </a:cubicBezTo>
                  <a:cubicBezTo>
                    <a:pt x="382" y="106"/>
                    <a:pt x="382" y="106"/>
                    <a:pt x="382" y="106"/>
                  </a:cubicBezTo>
                  <a:cubicBezTo>
                    <a:pt x="321" y="106"/>
                    <a:pt x="321" y="106"/>
                    <a:pt x="321" y="106"/>
                  </a:cubicBezTo>
                  <a:lnTo>
                    <a:pt x="321" y="338"/>
                  </a:lnTo>
                  <a:close/>
                  <a:moveTo>
                    <a:pt x="63" y="73"/>
                  </a:moveTo>
                  <a:cubicBezTo>
                    <a:pt x="98" y="73"/>
                    <a:pt x="98" y="73"/>
                    <a:pt x="98" y="73"/>
                  </a:cubicBezTo>
                  <a:cubicBezTo>
                    <a:pt x="151" y="73"/>
                    <a:pt x="202" y="112"/>
                    <a:pt x="202" y="181"/>
                  </a:cubicBezTo>
                  <a:cubicBezTo>
                    <a:pt x="202" y="249"/>
                    <a:pt x="151" y="288"/>
                    <a:pt x="98" y="288"/>
                  </a:cubicBezTo>
                  <a:cubicBezTo>
                    <a:pt x="63" y="288"/>
                    <a:pt x="63" y="288"/>
                    <a:pt x="63" y="288"/>
                  </a:cubicBezTo>
                  <a:lnTo>
                    <a:pt x="63" y="73"/>
                  </a:lnTo>
                  <a:close/>
                  <a:moveTo>
                    <a:pt x="0" y="338"/>
                  </a:moveTo>
                  <a:cubicBezTo>
                    <a:pt x="86" y="338"/>
                    <a:pt x="86" y="338"/>
                    <a:pt x="86" y="338"/>
                  </a:cubicBezTo>
                  <a:cubicBezTo>
                    <a:pt x="183" y="338"/>
                    <a:pt x="268" y="306"/>
                    <a:pt x="268" y="181"/>
                  </a:cubicBezTo>
                  <a:cubicBezTo>
                    <a:pt x="268" y="56"/>
                    <a:pt x="183" y="24"/>
                    <a:pt x="86" y="24"/>
                  </a:cubicBezTo>
                  <a:cubicBezTo>
                    <a:pt x="0" y="24"/>
                    <a:pt x="0" y="24"/>
                    <a:pt x="0" y="24"/>
                  </a:cubicBezTo>
                  <a:lnTo>
                    <a:pt x="0" y="3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157218B0-6241-4B9F-8494-D2C5D6E4F979}"/>
                </a:ext>
              </a:extLst>
            </p:cNvPr>
            <p:cNvSpPr>
              <a:spLocks noEditPoints="1"/>
            </p:cNvSpPr>
            <p:nvPr userDrawn="1"/>
          </p:nvSpPr>
          <p:spPr bwMode="auto">
            <a:xfrm>
              <a:off x="10864850" y="381000"/>
              <a:ext cx="947738" cy="382588"/>
            </a:xfrm>
            <a:custGeom>
              <a:avLst/>
              <a:gdLst>
                <a:gd name="T0" fmla="*/ 1526 w 1585"/>
                <a:gd name="T1" fmla="*/ 76 h 639"/>
                <a:gd name="T2" fmla="*/ 1493 w 1585"/>
                <a:gd name="T3" fmla="*/ 178 h 639"/>
                <a:gd name="T4" fmla="*/ 1379 w 1585"/>
                <a:gd name="T5" fmla="*/ 155 h 639"/>
                <a:gd name="T6" fmla="*/ 1280 w 1585"/>
                <a:gd name="T7" fmla="*/ 204 h 639"/>
                <a:gd name="T8" fmla="*/ 1480 w 1585"/>
                <a:gd name="T9" fmla="*/ 406 h 639"/>
                <a:gd name="T10" fmla="*/ 1228 w 1585"/>
                <a:gd name="T11" fmla="*/ 585 h 639"/>
                <a:gd name="T12" fmla="*/ 1068 w 1585"/>
                <a:gd name="T13" fmla="*/ 558 h 639"/>
                <a:gd name="T14" fmla="*/ 1101 w 1585"/>
                <a:gd name="T15" fmla="*/ 453 h 639"/>
                <a:gd name="T16" fmla="*/ 1228 w 1585"/>
                <a:gd name="T17" fmla="*/ 483 h 639"/>
                <a:gd name="T18" fmla="*/ 1338 w 1585"/>
                <a:gd name="T19" fmla="*/ 422 h 639"/>
                <a:gd name="T20" fmla="*/ 1138 w 1585"/>
                <a:gd name="T21" fmla="*/ 225 h 639"/>
                <a:gd name="T22" fmla="*/ 1368 w 1585"/>
                <a:gd name="T23" fmla="*/ 53 h 639"/>
                <a:gd name="T24" fmla="*/ 1526 w 1585"/>
                <a:gd name="T25" fmla="*/ 76 h 639"/>
                <a:gd name="T26" fmla="*/ 1129 w 1585"/>
                <a:gd name="T27" fmla="*/ 62 h 639"/>
                <a:gd name="T28" fmla="*/ 1021 w 1585"/>
                <a:gd name="T29" fmla="*/ 576 h 639"/>
                <a:gd name="T30" fmla="*/ 883 w 1585"/>
                <a:gd name="T31" fmla="*/ 576 h 639"/>
                <a:gd name="T32" fmla="*/ 929 w 1585"/>
                <a:gd name="T33" fmla="*/ 356 h 639"/>
                <a:gd name="T34" fmla="*/ 765 w 1585"/>
                <a:gd name="T35" fmla="*/ 356 h 639"/>
                <a:gd name="T36" fmla="*/ 719 w 1585"/>
                <a:gd name="T37" fmla="*/ 576 h 639"/>
                <a:gd name="T38" fmla="*/ 581 w 1585"/>
                <a:gd name="T39" fmla="*/ 576 h 639"/>
                <a:gd name="T40" fmla="*/ 688 w 1585"/>
                <a:gd name="T41" fmla="*/ 62 h 639"/>
                <a:gd name="T42" fmla="*/ 827 w 1585"/>
                <a:gd name="T43" fmla="*/ 62 h 639"/>
                <a:gd name="T44" fmla="*/ 786 w 1585"/>
                <a:gd name="T45" fmla="*/ 258 h 639"/>
                <a:gd name="T46" fmla="*/ 950 w 1585"/>
                <a:gd name="T47" fmla="*/ 258 h 639"/>
                <a:gd name="T48" fmla="*/ 990 w 1585"/>
                <a:gd name="T49" fmla="*/ 62 h 639"/>
                <a:gd name="T50" fmla="*/ 1129 w 1585"/>
                <a:gd name="T51" fmla="*/ 62 h 639"/>
                <a:gd name="T52" fmla="*/ 637 w 1585"/>
                <a:gd name="T53" fmla="*/ 62 h 639"/>
                <a:gd name="T54" fmla="*/ 528 w 1585"/>
                <a:gd name="T55" fmla="*/ 576 h 639"/>
                <a:gd name="T56" fmla="*/ 356 w 1585"/>
                <a:gd name="T57" fmla="*/ 576 h 639"/>
                <a:gd name="T58" fmla="*/ 248 w 1585"/>
                <a:gd name="T59" fmla="*/ 220 h 639"/>
                <a:gd name="T60" fmla="*/ 247 w 1585"/>
                <a:gd name="T61" fmla="*/ 220 h 639"/>
                <a:gd name="T62" fmla="*/ 175 w 1585"/>
                <a:gd name="T63" fmla="*/ 576 h 639"/>
                <a:gd name="T64" fmla="*/ 45 w 1585"/>
                <a:gd name="T65" fmla="*/ 576 h 639"/>
                <a:gd name="T66" fmla="*/ 155 w 1585"/>
                <a:gd name="T67" fmla="*/ 62 h 639"/>
                <a:gd name="T68" fmla="*/ 327 w 1585"/>
                <a:gd name="T69" fmla="*/ 62 h 639"/>
                <a:gd name="T70" fmla="*/ 433 w 1585"/>
                <a:gd name="T71" fmla="*/ 418 h 639"/>
                <a:gd name="T72" fmla="*/ 435 w 1585"/>
                <a:gd name="T73" fmla="*/ 418 h 639"/>
                <a:gd name="T74" fmla="*/ 507 w 1585"/>
                <a:gd name="T75" fmla="*/ 62 h 639"/>
                <a:gd name="T76" fmla="*/ 637 w 1585"/>
                <a:gd name="T77" fmla="*/ 62 h 639"/>
                <a:gd name="T78" fmla="*/ 1585 w 1585"/>
                <a:gd name="T79" fmla="*/ 0 h 639"/>
                <a:gd name="T80" fmla="*/ 0 w 1585"/>
                <a:gd name="T81" fmla="*/ 0 h 639"/>
                <a:gd name="T82" fmla="*/ 0 w 1585"/>
                <a:gd name="T83" fmla="*/ 639 h 639"/>
                <a:gd name="T84" fmla="*/ 1585 w 1585"/>
                <a:gd name="T85" fmla="*/ 639 h 639"/>
                <a:gd name="T86" fmla="*/ 1585 w 1585"/>
                <a:gd name="T87" fmla="*/ 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5" h="639">
                  <a:moveTo>
                    <a:pt x="1526" y="76"/>
                  </a:moveTo>
                  <a:cubicBezTo>
                    <a:pt x="1493" y="178"/>
                    <a:pt x="1493" y="178"/>
                    <a:pt x="1493" y="178"/>
                  </a:cubicBezTo>
                  <a:cubicBezTo>
                    <a:pt x="1466" y="166"/>
                    <a:pt x="1430" y="155"/>
                    <a:pt x="1379" y="155"/>
                  </a:cubicBezTo>
                  <a:cubicBezTo>
                    <a:pt x="1324" y="155"/>
                    <a:pt x="1280" y="163"/>
                    <a:pt x="1280" y="204"/>
                  </a:cubicBezTo>
                  <a:cubicBezTo>
                    <a:pt x="1280" y="277"/>
                    <a:pt x="1480" y="250"/>
                    <a:pt x="1480" y="406"/>
                  </a:cubicBezTo>
                  <a:cubicBezTo>
                    <a:pt x="1480" y="548"/>
                    <a:pt x="1348" y="585"/>
                    <a:pt x="1228" y="585"/>
                  </a:cubicBezTo>
                  <a:cubicBezTo>
                    <a:pt x="1175" y="585"/>
                    <a:pt x="1113" y="572"/>
                    <a:pt x="1068" y="558"/>
                  </a:cubicBezTo>
                  <a:cubicBezTo>
                    <a:pt x="1101" y="453"/>
                    <a:pt x="1101" y="453"/>
                    <a:pt x="1101" y="453"/>
                  </a:cubicBezTo>
                  <a:cubicBezTo>
                    <a:pt x="1128" y="471"/>
                    <a:pt x="1183" y="483"/>
                    <a:pt x="1228" y="483"/>
                  </a:cubicBezTo>
                  <a:cubicBezTo>
                    <a:pt x="1271" y="483"/>
                    <a:pt x="1338" y="475"/>
                    <a:pt x="1338" y="422"/>
                  </a:cubicBezTo>
                  <a:cubicBezTo>
                    <a:pt x="1338" y="339"/>
                    <a:pt x="1138" y="370"/>
                    <a:pt x="1138" y="225"/>
                  </a:cubicBezTo>
                  <a:cubicBezTo>
                    <a:pt x="1138" y="93"/>
                    <a:pt x="1254" y="53"/>
                    <a:pt x="1368" y="53"/>
                  </a:cubicBezTo>
                  <a:cubicBezTo>
                    <a:pt x="1431" y="53"/>
                    <a:pt x="1491" y="60"/>
                    <a:pt x="1526" y="76"/>
                  </a:cubicBezTo>
                  <a:moveTo>
                    <a:pt x="1129" y="62"/>
                  </a:moveTo>
                  <a:cubicBezTo>
                    <a:pt x="1021" y="576"/>
                    <a:pt x="1021" y="576"/>
                    <a:pt x="1021" y="576"/>
                  </a:cubicBezTo>
                  <a:cubicBezTo>
                    <a:pt x="883" y="576"/>
                    <a:pt x="883" y="576"/>
                    <a:pt x="883" y="576"/>
                  </a:cubicBezTo>
                  <a:cubicBezTo>
                    <a:pt x="929" y="356"/>
                    <a:pt x="929" y="356"/>
                    <a:pt x="929" y="356"/>
                  </a:cubicBezTo>
                  <a:cubicBezTo>
                    <a:pt x="765" y="356"/>
                    <a:pt x="765" y="356"/>
                    <a:pt x="765" y="356"/>
                  </a:cubicBezTo>
                  <a:cubicBezTo>
                    <a:pt x="719" y="576"/>
                    <a:pt x="719" y="576"/>
                    <a:pt x="719" y="576"/>
                  </a:cubicBezTo>
                  <a:cubicBezTo>
                    <a:pt x="581" y="576"/>
                    <a:pt x="581" y="576"/>
                    <a:pt x="581" y="576"/>
                  </a:cubicBezTo>
                  <a:cubicBezTo>
                    <a:pt x="688" y="62"/>
                    <a:pt x="688" y="62"/>
                    <a:pt x="688" y="62"/>
                  </a:cubicBezTo>
                  <a:cubicBezTo>
                    <a:pt x="827" y="62"/>
                    <a:pt x="827" y="62"/>
                    <a:pt x="827" y="62"/>
                  </a:cubicBezTo>
                  <a:cubicBezTo>
                    <a:pt x="786" y="258"/>
                    <a:pt x="786" y="258"/>
                    <a:pt x="786" y="258"/>
                  </a:cubicBezTo>
                  <a:cubicBezTo>
                    <a:pt x="950" y="258"/>
                    <a:pt x="950" y="258"/>
                    <a:pt x="950" y="258"/>
                  </a:cubicBezTo>
                  <a:cubicBezTo>
                    <a:pt x="990" y="62"/>
                    <a:pt x="990" y="62"/>
                    <a:pt x="990" y="62"/>
                  </a:cubicBezTo>
                  <a:lnTo>
                    <a:pt x="1129" y="62"/>
                  </a:lnTo>
                  <a:close/>
                  <a:moveTo>
                    <a:pt x="637" y="62"/>
                  </a:moveTo>
                  <a:cubicBezTo>
                    <a:pt x="528" y="576"/>
                    <a:pt x="528" y="576"/>
                    <a:pt x="528" y="576"/>
                  </a:cubicBezTo>
                  <a:cubicBezTo>
                    <a:pt x="356" y="576"/>
                    <a:pt x="356" y="576"/>
                    <a:pt x="356" y="576"/>
                  </a:cubicBezTo>
                  <a:cubicBezTo>
                    <a:pt x="248" y="220"/>
                    <a:pt x="248" y="220"/>
                    <a:pt x="248" y="220"/>
                  </a:cubicBezTo>
                  <a:cubicBezTo>
                    <a:pt x="247" y="220"/>
                    <a:pt x="247" y="220"/>
                    <a:pt x="247" y="220"/>
                  </a:cubicBezTo>
                  <a:cubicBezTo>
                    <a:pt x="175" y="576"/>
                    <a:pt x="175" y="576"/>
                    <a:pt x="175" y="576"/>
                  </a:cubicBezTo>
                  <a:cubicBezTo>
                    <a:pt x="45" y="576"/>
                    <a:pt x="45" y="576"/>
                    <a:pt x="45" y="576"/>
                  </a:cubicBezTo>
                  <a:cubicBezTo>
                    <a:pt x="155" y="62"/>
                    <a:pt x="155" y="62"/>
                    <a:pt x="155" y="62"/>
                  </a:cubicBezTo>
                  <a:cubicBezTo>
                    <a:pt x="327" y="62"/>
                    <a:pt x="327" y="62"/>
                    <a:pt x="327" y="62"/>
                  </a:cubicBezTo>
                  <a:cubicBezTo>
                    <a:pt x="433" y="418"/>
                    <a:pt x="433" y="418"/>
                    <a:pt x="433" y="418"/>
                  </a:cubicBezTo>
                  <a:cubicBezTo>
                    <a:pt x="435" y="418"/>
                    <a:pt x="435" y="418"/>
                    <a:pt x="435" y="418"/>
                  </a:cubicBezTo>
                  <a:cubicBezTo>
                    <a:pt x="507" y="62"/>
                    <a:pt x="507" y="62"/>
                    <a:pt x="507" y="62"/>
                  </a:cubicBezTo>
                  <a:lnTo>
                    <a:pt x="637" y="62"/>
                  </a:lnTo>
                  <a:close/>
                  <a:moveTo>
                    <a:pt x="1585" y="0"/>
                  </a:moveTo>
                  <a:cubicBezTo>
                    <a:pt x="0" y="0"/>
                    <a:pt x="0" y="0"/>
                    <a:pt x="0" y="0"/>
                  </a:cubicBezTo>
                  <a:cubicBezTo>
                    <a:pt x="0" y="639"/>
                    <a:pt x="0" y="639"/>
                    <a:pt x="0" y="639"/>
                  </a:cubicBezTo>
                  <a:cubicBezTo>
                    <a:pt x="1585" y="639"/>
                    <a:pt x="1585" y="639"/>
                    <a:pt x="1585" y="639"/>
                  </a:cubicBezTo>
                  <a:lnTo>
                    <a:pt x="158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1" name="Rectangle 10">
            <a:extLst>
              <a:ext uri="{FF2B5EF4-FFF2-40B4-BE49-F238E27FC236}">
                <a16:creationId xmlns:a16="http://schemas.microsoft.com/office/drawing/2014/main" id="{8E935B06-B061-4D32-961E-2795FAB51FC9}"/>
              </a:ext>
            </a:extLst>
          </p:cNvPr>
          <p:cNvSpPr/>
          <p:nvPr userDrawn="1"/>
        </p:nvSpPr>
        <p:spPr>
          <a:xfrm>
            <a:off x="534154" y="2715939"/>
            <a:ext cx="6096000" cy="2693045"/>
          </a:xfrm>
          <a:prstGeom prst="rect">
            <a:avLst/>
          </a:prstGeom>
        </p:spPr>
        <p:txBody>
          <a:bodyPr>
            <a:spAutoFit/>
          </a:bodyPr>
          <a:lstStyle/>
          <a:p>
            <a:pPr marL="0" marR="0" lvl="0" indent="0" algn="l" defTabSz="914400" rtl="0" eaLnBrk="1" fontAlgn="auto" latinLnBrk="0" hangingPunct="1">
              <a:lnSpc>
                <a:spcPct val="100000"/>
              </a:lnSpc>
              <a:spcBef>
                <a:spcPts val="1200"/>
              </a:spcBef>
              <a:spcAft>
                <a:spcPts val="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Connect with us</a:t>
            </a:r>
          </a:p>
          <a:p>
            <a:pPr marL="0" marR="0" lvl="0" indent="0" algn="l" defTabSz="914400" rtl="0" eaLnBrk="1" fontAlgn="auto" latinLnBrk="0" hangingPunct="1">
              <a:lnSpc>
                <a:spcPct val="100000"/>
              </a:lnSpc>
              <a:spcBef>
                <a:spcPts val="1200"/>
              </a:spcBef>
              <a:spcAft>
                <a:spcPts val="0"/>
              </a:spcAft>
              <a:buClr>
                <a:srgbClr val="005EB8"/>
              </a:buClr>
              <a:buSzTx/>
              <a:buFont typeface="Arial" panose="020B0604020202020204" pitchFamily="34" charset="0"/>
              <a:buNone/>
              <a:tabLst/>
              <a:defRPr/>
            </a:pP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a:t>
            </a:r>
            <a:r>
              <a:rPr kumimoji="0" lang="en-GB" sz="2400" b="1" i="0" u="none" strike="noStrike" kern="1200" cap="none" spc="20" normalizeH="0" baseline="0" noProof="0" dirty="0" err="1">
                <a:ln>
                  <a:noFill/>
                </a:ln>
                <a:solidFill>
                  <a:schemeClr val="bg1"/>
                </a:solidFill>
                <a:effectLst/>
                <a:uLnTx/>
                <a:uFillTx/>
                <a:latin typeface="+mn-lt"/>
                <a:ea typeface="+mn-ea"/>
                <a:cs typeface="+mn-cs"/>
              </a:rPr>
              <a:t>nhsdigital</a:t>
            </a: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bg1"/>
                </a:solidFill>
                <a:effectLst/>
                <a:uLnTx/>
                <a:uFillTx/>
                <a:latin typeface="+mn-lt"/>
                <a:ea typeface="+mn-ea"/>
                <a:cs typeface="+mn-cs"/>
              </a:rPr>
              <a:t>nhs</a:t>
            </a:r>
            <a:r>
              <a:rPr kumimoji="0" lang="en-GB" sz="2400" b="1" i="0" u="none" strike="noStrike" kern="1200" cap="none" spc="20" normalizeH="0" baseline="0" noProof="0" dirty="0">
                <a:ln>
                  <a:noFill/>
                </a:ln>
                <a:solidFill>
                  <a:schemeClr val="bg1"/>
                </a:solidFill>
                <a:effectLst/>
                <a:uLnTx/>
                <a:uFillTx/>
                <a:latin typeface="+mn-lt"/>
                <a:ea typeface="+mn-ea"/>
                <a:cs typeface="+mn-cs"/>
              </a:rPr>
              <a:t>-digital</a:t>
            </a:r>
          </a:p>
          <a:p>
            <a:pPr marL="0" marR="0" lvl="0" indent="0" algn="l" defTabSz="914400" rtl="0" eaLnBrk="1" fontAlgn="auto" latinLnBrk="0" hangingPunct="1">
              <a:lnSpc>
                <a:spcPct val="100000"/>
              </a:lnSpc>
              <a:spcBef>
                <a:spcPts val="0"/>
              </a:spcBef>
              <a:spcAft>
                <a:spcPts val="6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bg1"/>
                </a:solidFill>
                <a:effectLst/>
                <a:uLnTx/>
                <a:uFillTx/>
                <a:latin typeface="+mn-lt"/>
                <a:ea typeface="+mn-ea"/>
                <a:cs typeface="+mn-cs"/>
              </a:rPr>
              <a:t>     </a:t>
            </a:r>
            <a:r>
              <a:rPr kumimoji="0" lang="en-GB" sz="2400" b="1" i="0" u="none" strike="noStrike" kern="1200" cap="none" spc="20" normalizeH="0" baseline="0" noProof="0" dirty="0" err="1">
                <a:ln>
                  <a:noFill/>
                </a:ln>
                <a:solidFill>
                  <a:schemeClr val="bg1"/>
                </a:solidFill>
                <a:effectLst/>
                <a:uLnTx/>
                <a:uFillTx/>
                <a:latin typeface="+mn-lt"/>
                <a:ea typeface="+mn-ea"/>
                <a:cs typeface="+mn-cs"/>
              </a:rPr>
              <a:t>www.digital.nhs.uk</a:t>
            </a:r>
            <a:endParaRPr kumimoji="0" lang="en-GB" sz="2400" b="1" i="0" u="none" strike="noStrike" kern="1200" cap="none" spc="2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12" name="Picture 11">
            <a:extLst>
              <a:ext uri="{FF2B5EF4-FFF2-40B4-BE49-F238E27FC236}">
                <a16:creationId xmlns:a16="http://schemas.microsoft.com/office/drawing/2014/main" id="{650D260C-DDF2-487F-8724-DF4F63675877}"/>
              </a:ext>
            </a:extLst>
          </p:cNvPr>
          <p:cNvPicPr>
            <a:picLocks noChangeAspect="1"/>
          </p:cNvPicPr>
          <p:nvPr userDrawn="1"/>
        </p:nvPicPr>
        <p:blipFill>
          <a:blip r:embed="rId3"/>
          <a:stretch>
            <a:fillRect/>
          </a:stretch>
        </p:blipFill>
        <p:spPr>
          <a:xfrm>
            <a:off x="638174" y="4161169"/>
            <a:ext cx="267865" cy="266989"/>
          </a:xfrm>
          <a:prstGeom prst="rect">
            <a:avLst/>
          </a:prstGeom>
        </p:spPr>
      </p:pic>
      <p:pic>
        <p:nvPicPr>
          <p:cNvPr id="13" name="Picture 12">
            <a:extLst>
              <a:ext uri="{FF2B5EF4-FFF2-40B4-BE49-F238E27FC236}">
                <a16:creationId xmlns:a16="http://schemas.microsoft.com/office/drawing/2014/main" id="{EF8ACECC-EC40-423D-B8BD-2A6D454C0E4E}"/>
              </a:ext>
            </a:extLst>
          </p:cNvPr>
          <p:cNvPicPr>
            <a:picLocks noChangeAspect="1"/>
          </p:cNvPicPr>
          <p:nvPr userDrawn="1"/>
        </p:nvPicPr>
        <p:blipFill>
          <a:blip r:embed="rId4"/>
          <a:stretch>
            <a:fillRect/>
          </a:stretch>
        </p:blipFill>
        <p:spPr>
          <a:xfrm>
            <a:off x="693142" y="4614857"/>
            <a:ext cx="185146" cy="294552"/>
          </a:xfrm>
          <a:prstGeom prst="rect">
            <a:avLst/>
          </a:prstGeom>
        </p:spPr>
      </p:pic>
      <p:pic>
        <p:nvPicPr>
          <p:cNvPr id="17" name="Picture 16">
            <a:extLst>
              <a:ext uri="{FF2B5EF4-FFF2-40B4-BE49-F238E27FC236}">
                <a16:creationId xmlns:a16="http://schemas.microsoft.com/office/drawing/2014/main" id="{777D64C1-684C-4479-8766-59547ADE268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0020" y="3725236"/>
            <a:ext cx="323428" cy="269524"/>
          </a:xfrm>
          <a:prstGeom prst="rect">
            <a:avLst/>
          </a:prstGeom>
        </p:spPr>
      </p:pic>
    </p:spTree>
    <p:extLst>
      <p:ext uri="{BB962C8B-B14F-4D97-AF65-F5344CB8AC3E}">
        <p14:creationId xmlns:p14="http://schemas.microsoft.com/office/powerpoint/2010/main" val="32934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ation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accent1"/>
                </a:solidFill>
              </a:defRPr>
            </a:lvl1pPr>
            <a:lvl2pPr marL="182563" indent="0">
              <a:spcBef>
                <a:spcPts val="0"/>
              </a:spcBef>
              <a:buFontTx/>
              <a:buNone/>
              <a:defRPr sz="2100" b="1"/>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05E7B95C-A193-4CCF-A912-4D852A5A7231}"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Tree>
    <p:extLst>
      <p:ext uri="{BB962C8B-B14F-4D97-AF65-F5344CB8AC3E}">
        <p14:creationId xmlns:p14="http://schemas.microsoft.com/office/powerpoint/2010/main" val="32955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Quotation (Blu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bg1"/>
                </a:solidFill>
              </a:defRPr>
            </a:lvl1pPr>
            <a:lvl2pPr marL="182563" indent="0">
              <a:spcBef>
                <a:spcPts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17/07/2019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Tree>
    <p:extLst>
      <p:ext uri="{BB962C8B-B14F-4D97-AF65-F5344CB8AC3E}">
        <p14:creationId xmlns:p14="http://schemas.microsoft.com/office/powerpoint/2010/main" val="324395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Blue) With Image">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00" y="1185864"/>
            <a:ext cx="5702806" cy="5075236"/>
          </a:xfrm>
        </p:spPr>
        <p:txBody>
          <a:bodyPr/>
          <a:lstStyle>
            <a:lvl1pPr marL="182563" indent="-182563">
              <a:spcBef>
                <a:spcPts val="0"/>
              </a:spcBef>
              <a:spcAft>
                <a:spcPts val="600"/>
              </a:spcAft>
              <a:buFontTx/>
              <a:buNone/>
              <a:defRPr sz="3600">
                <a:solidFill>
                  <a:schemeClr val="bg1"/>
                </a:solidFill>
              </a:defRPr>
            </a:lvl1pPr>
            <a:lvl2pPr marL="182563" indent="0">
              <a:spcBef>
                <a:spcPts val="0"/>
              </a:spcBef>
              <a:buFontTx/>
              <a:buNone/>
              <a:defRPr sz="2100" b="1">
                <a:solidFill>
                  <a:schemeClr val="accent6"/>
                </a:solidFill>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solidFill>
                  <a:schemeClr val="bg1"/>
                </a:solidFill>
              </a:defRPr>
            </a:lvl1pPr>
          </a:lstStyle>
          <a:p>
            <a:fld id="{05E7B95C-A193-4CCF-A912-4D852A5A7231}" type="datetime1">
              <a:rPr lang="en-GB" smtClean="0"/>
              <a:pPr/>
              <a:t>17/07/2019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
        <p:nvSpPr>
          <p:cNvPr id="11" name="Picture Placeholder 9">
            <a:extLst>
              <a:ext uri="{FF2B5EF4-FFF2-40B4-BE49-F238E27FC236}">
                <a16:creationId xmlns:a16="http://schemas.microsoft.com/office/drawing/2014/main" id="{C7BF24F7-8881-44C6-904E-56F2F800EE57}"/>
              </a:ext>
            </a:extLst>
          </p:cNvPr>
          <p:cNvSpPr>
            <a:spLocks noGrp="1"/>
          </p:cNvSpPr>
          <p:nvPr>
            <p:ph type="pic" sz="quarter" idx="13" hasCustomPrompt="1"/>
          </p:nvPr>
        </p:nvSpPr>
        <p:spPr>
          <a:xfrm>
            <a:off x="7543800" y="381000"/>
            <a:ext cx="4648200" cy="5648325"/>
          </a:xfrm>
          <a:blipFill>
            <a:blip r:embed="rId2"/>
            <a:stretch>
              <a:fillRect/>
            </a:stretch>
          </a:blipFill>
        </p:spPr>
        <p:txBody>
          <a:bodyPr lIns="720000" tIns="3096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lang="en-GB" sz="1700" b="0" kern="1200" spc="20">
                <a:solidFill>
                  <a:schemeClr val="tx1"/>
                </a:solidFill>
                <a:highlight>
                  <a:srgbClr val="FFFF00"/>
                </a:highlight>
                <a:latin typeface="+mn-lt"/>
                <a:ea typeface="+mn-ea"/>
                <a:cs typeface="+mn-cs"/>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then ‘right-click’ image and choose ‘Send to back'</a:t>
            </a:r>
          </a:p>
        </p:txBody>
      </p:sp>
    </p:spTree>
    <p:extLst>
      <p:ext uri="{BB962C8B-B14F-4D97-AF65-F5344CB8AC3E}">
        <p14:creationId xmlns:p14="http://schemas.microsoft.com/office/powerpoint/2010/main" val="364577219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ation (Full Image 2)">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D87B10FB-40B7-45F7-AC6B-845E20E184E5}"/>
              </a:ext>
            </a:extLst>
          </p:cNvPr>
          <p:cNvSpPr>
            <a:spLocks noGrp="1"/>
          </p:cNvSpPr>
          <p:nvPr>
            <p:ph type="pic" sz="quarter" idx="13" hasCustomPrompt="1"/>
          </p:nvPr>
        </p:nvSpPr>
        <p:spPr>
          <a:xfrm>
            <a:off x="-2086" y="0"/>
            <a:ext cx="12194086" cy="6858000"/>
          </a:xfrm>
          <a:blipFill>
            <a:blip r:embed="rId2"/>
            <a:stretch>
              <a:fillRect/>
            </a:stretch>
          </a:blipFill>
        </p:spPr>
        <p:txBody>
          <a:bodyPr lIns="612000" tIns="2520000">
            <a:normAutofit/>
          </a:bodyPr>
          <a:lstStyle>
            <a:lvl1pPr marL="177800" marR="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sz="1700">
                <a:solidFill>
                  <a:schemeClr val="tx1"/>
                </a:solidFill>
                <a:highlight>
                  <a:srgbClr val="FFFF00"/>
                </a:highlight>
              </a:defRPr>
            </a:lvl1pPr>
          </a:lstStyle>
          <a:p>
            <a:pPr marL="177800" marR="0" lvl="0" indent="-177800" algn="l" defTabSz="914400" rtl="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GB" dirty="0"/>
              <a:t>Click image icon in centre to insert picture, </a:t>
            </a:r>
            <a:br>
              <a:rPr lang="en-GB" dirty="0"/>
            </a:br>
            <a:r>
              <a:rPr lang="en-GB" dirty="0"/>
              <a:t>then ‘right-click’ image and choose ‘Send to back'</a:t>
            </a:r>
          </a:p>
        </p:txBody>
      </p:sp>
      <p:sp>
        <p:nvSpPr>
          <p:cNvPr id="4" name="Date Placeholder 3"/>
          <p:cNvSpPr>
            <a:spLocks noGrp="1"/>
          </p:cNvSpPr>
          <p:nvPr>
            <p:ph type="dt" sz="half" idx="10"/>
          </p:nvPr>
        </p:nvSpPr>
        <p:spPr/>
        <p:txBody>
          <a:bodyPr/>
          <a:lstStyle>
            <a:lvl1pPr>
              <a:defRPr>
                <a:solidFill>
                  <a:schemeClr val="accent1"/>
                </a:solidFill>
              </a:defRPr>
            </a:lvl1pPr>
          </a:lstStyle>
          <a:p>
            <a:fld id="{05E7B95C-A193-4CCF-A912-4D852A5A7231}" type="datetime1">
              <a:rPr lang="en-GB" smtClean="0"/>
              <a:pPr/>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6607247-EB78-480B-A962-35111A450531}" type="slidenum">
              <a:rPr lang="en-GB" smtClean="0"/>
              <a:pPr/>
              <a:t>‹#›</a:t>
            </a:fld>
            <a:endParaRPr lang="en-GB"/>
          </a:p>
        </p:txBody>
      </p:sp>
      <p:sp>
        <p:nvSpPr>
          <p:cNvPr id="9" name="Text Placeholder 12"/>
          <p:cNvSpPr>
            <a:spLocks noGrp="1"/>
          </p:cNvSpPr>
          <p:nvPr>
            <p:ph type="body" sz="quarter" idx="14"/>
          </p:nvPr>
        </p:nvSpPr>
        <p:spPr>
          <a:xfrm>
            <a:off x="6858000" y="1"/>
            <a:ext cx="4267200" cy="5695950"/>
          </a:xfrm>
          <a:solidFill>
            <a:schemeClr val="accent1">
              <a:alpha val="82000"/>
            </a:schemeClr>
          </a:solidFill>
        </p:spPr>
        <p:txBody>
          <a:bodyPr lIns="540000" tIns="1008000" rIns="540000" anchor="t"/>
          <a:lstStyle>
            <a:lvl1pPr marL="123825" indent="-123825">
              <a:spcBef>
                <a:spcPts val="0"/>
              </a:spcBef>
              <a:spcAft>
                <a:spcPts val="600"/>
              </a:spcAft>
              <a:buNone/>
              <a:defRPr sz="2700" b="0">
                <a:solidFill>
                  <a:schemeClr val="bg1"/>
                </a:solidFill>
              </a:defRPr>
            </a:lvl1pPr>
            <a:lvl2pPr marL="123825" indent="0">
              <a:spcBef>
                <a:spcPts val="0"/>
              </a:spcBef>
              <a:buNone/>
              <a:defRPr sz="1800" b="1">
                <a:solidFill>
                  <a:schemeClr val="accent6"/>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8511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1200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05E7B95C-A193-4CCF-A912-4D852A5A7231}"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
        <p:nvSpPr>
          <p:cNvPr id="7" name="Content Placeholder 2"/>
          <p:cNvSpPr>
            <a:spLocks noGrp="1"/>
          </p:cNvSpPr>
          <p:nvPr>
            <p:ph idx="13"/>
          </p:nvPr>
        </p:nvSpPr>
        <p:spPr>
          <a:xfrm>
            <a:off x="6299390" y="1185864"/>
            <a:ext cx="5275844" cy="5075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209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Break (White)">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128884" cy="2059200"/>
          </a:xfrm>
        </p:spPr>
        <p:txBody>
          <a:bodyPr anchor="b">
            <a:normAutofit/>
          </a:bodyPr>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12000" y="3160800"/>
            <a:ext cx="10128884" cy="2422800"/>
          </a:xfrm>
        </p:spPr>
        <p:txBody>
          <a:bodyPr>
            <a:normAutofit/>
          </a:bodyPr>
          <a:lstStyle>
            <a:lvl1pPr marL="0" indent="0">
              <a:buNone/>
              <a:defRPr sz="2500" b="1">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EA3223-107E-45B1-8E17-635BA3AEFADA}" type="datetime1">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607247-EB78-480B-A962-35111A450531}" type="slidenum">
              <a:rPr lang="en-GB" smtClean="0"/>
              <a:t>‹#›</a:t>
            </a:fld>
            <a:endParaRPr lang="en-GB"/>
          </a:p>
        </p:txBody>
      </p:sp>
    </p:spTree>
    <p:extLst>
      <p:ext uri="{BB962C8B-B14F-4D97-AF65-F5344CB8AC3E}">
        <p14:creationId xmlns:p14="http://schemas.microsoft.com/office/powerpoint/2010/main" val="222100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Break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000" y="1004400"/>
            <a:ext cx="10296000" cy="2059200"/>
          </a:xfrm>
        </p:spPr>
        <p:txBody>
          <a:bodyPr anchor="b">
            <a:normAutofit/>
          </a:bodyPr>
          <a:lstStyle>
            <a:lvl1pPr>
              <a:defRPr sz="4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12000" y="3160800"/>
            <a:ext cx="10296000" cy="2422800"/>
          </a:xfrm>
        </p:spPr>
        <p:txBody>
          <a:bodyPr>
            <a:normAutofit/>
          </a:bodyPr>
          <a:lstStyle>
            <a:lvl1pPr marL="0" indent="0">
              <a:buNone/>
              <a:defRPr sz="2500" b="1">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6EA3223-107E-45B1-8E17-635BA3AEFADA}" type="datetime1">
              <a:rPr lang="en-GB" smtClean="0"/>
              <a:pPr/>
              <a:t>17/07/2019</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6607247-EB78-480B-A962-35111A450531}" type="slidenum">
              <a:rPr lang="en-GB" smtClean="0"/>
              <a:pPr/>
              <a:t>‹#›</a:t>
            </a:fld>
            <a:endParaRPr lang="en-GB"/>
          </a:p>
        </p:txBody>
      </p:sp>
    </p:spTree>
    <p:extLst>
      <p:ext uri="{BB962C8B-B14F-4D97-AF65-F5344CB8AC3E}">
        <p14:creationId xmlns:p14="http://schemas.microsoft.com/office/powerpoint/2010/main" val="362457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20678"/>
            <a:ext cx="10975258" cy="865186"/>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612000" y="1185864"/>
            <a:ext cx="10975258" cy="507523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585199" y="6432550"/>
            <a:ext cx="2292349" cy="216000"/>
          </a:xfrm>
          <a:prstGeom prst="rect">
            <a:avLst/>
          </a:prstGeom>
        </p:spPr>
        <p:txBody>
          <a:bodyPr vert="horz" lIns="0" tIns="0" rIns="0" bIns="0" rtlCol="0" anchor="ctr"/>
          <a:lstStyle>
            <a:lvl1pPr algn="r">
              <a:defRPr sz="1200">
                <a:solidFill>
                  <a:schemeClr val="accent1"/>
                </a:solidFill>
              </a:defRPr>
            </a:lvl1pPr>
          </a:lstStyle>
          <a:p>
            <a:fld id="{88BB7857-DBC9-4782-AAC6-5B3ABAF5DFB6}" type="datetime1">
              <a:rPr lang="en-GB" smtClean="0"/>
              <a:t>17/07/2019</a:t>
            </a:fld>
            <a:endParaRPr lang="en-GB" dirty="0"/>
          </a:p>
        </p:txBody>
      </p:sp>
      <p:sp>
        <p:nvSpPr>
          <p:cNvPr id="5" name="Footer Placeholder 4"/>
          <p:cNvSpPr>
            <a:spLocks noGrp="1"/>
          </p:cNvSpPr>
          <p:nvPr>
            <p:ph type="ftr" sz="quarter" idx="3"/>
          </p:nvPr>
        </p:nvSpPr>
        <p:spPr>
          <a:xfrm>
            <a:off x="3606800" y="6432550"/>
            <a:ext cx="4978400" cy="216000"/>
          </a:xfrm>
          <a:prstGeom prst="rect">
            <a:avLst/>
          </a:prstGeom>
        </p:spPr>
        <p:txBody>
          <a:bodyPr vert="horz" lIns="0" tIns="0" rIns="0" bIns="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10877550" y="6432550"/>
            <a:ext cx="706080" cy="216000"/>
          </a:xfrm>
          <a:prstGeom prst="rect">
            <a:avLst/>
          </a:prstGeom>
        </p:spPr>
        <p:txBody>
          <a:bodyPr vert="horz" lIns="0" tIns="0" rIns="0" bIns="0" rtlCol="0" anchor="ctr"/>
          <a:lstStyle>
            <a:lvl1pPr algn="r">
              <a:defRPr sz="1200">
                <a:solidFill>
                  <a:schemeClr val="accent1"/>
                </a:solidFill>
              </a:defRPr>
            </a:lvl1pPr>
          </a:lstStyle>
          <a:p>
            <a:fld id="{E6607247-EB78-480B-A962-35111A450531}" type="slidenum">
              <a:rPr lang="en-GB" smtClean="0"/>
              <a:pPr/>
              <a:t>‹#›</a:t>
            </a:fld>
            <a:endParaRPr lang="en-GB" dirty="0"/>
          </a:p>
        </p:txBody>
      </p:sp>
    </p:spTree>
    <p:extLst>
      <p:ext uri="{BB962C8B-B14F-4D97-AF65-F5344CB8AC3E}">
        <p14:creationId xmlns:p14="http://schemas.microsoft.com/office/powerpoint/2010/main" val="1728896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72" r:id="rId4"/>
    <p:sldLayoutId id="2147483675" r:id="rId5"/>
    <p:sldLayoutId id="2147483676" r:id="rId6"/>
    <p:sldLayoutId id="2147483669" r:id="rId7"/>
    <p:sldLayoutId id="2147483651" r:id="rId8"/>
    <p:sldLayoutId id="2147483668" r:id="rId9"/>
    <p:sldLayoutId id="2147483671" r:id="rId10"/>
    <p:sldLayoutId id="2147483732" r:id="rId11"/>
    <p:sldLayoutId id="2147483736" r:id="rId12"/>
    <p:sldLayoutId id="2147483733" r:id="rId13"/>
    <p:sldLayoutId id="2147483734" r:id="rId14"/>
    <p:sldLayoutId id="2147483735" r:id="rId15"/>
    <p:sldLayoutId id="2147483657" r:id="rId16"/>
    <p:sldLayoutId id="2147483658" r:id="rId17"/>
    <p:sldLayoutId id="2147483663" r:id="rId18"/>
    <p:sldLayoutId id="2147483664" r:id="rId19"/>
    <p:sldLayoutId id="2147483665" r:id="rId20"/>
    <p:sldLayoutId id="2147483666" r:id="rId21"/>
    <p:sldLayoutId id="2147483667" r:id="rId22"/>
    <p:sldLayoutId id="214748365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1200"/>
        </a:spcBef>
        <a:buNone/>
        <a:defRPr sz="2700" b="1" kern="1200">
          <a:solidFill>
            <a:schemeClr val="accent1"/>
          </a:solidFill>
          <a:latin typeface="+mj-lt"/>
          <a:ea typeface="+mj-ea"/>
          <a:cs typeface="+mj-cs"/>
        </a:defRPr>
      </a:lvl1pPr>
    </p:titleStyle>
    <p:bodyStyle>
      <a:lvl1pPr marL="177800"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1pPr>
      <a:lvl2pPr marL="534988"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2pPr>
      <a:lvl3pPr marL="892175" indent="-177800"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3pPr>
      <a:lvl4pPr marL="1260475"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4pPr>
      <a:lvl5pPr marL="1617663" indent="-179388" algn="l" defTabSz="914400" rtl="0" eaLnBrk="1" latinLnBrk="0" hangingPunct="1">
        <a:lnSpc>
          <a:spcPct val="100000"/>
        </a:lnSpc>
        <a:spcBef>
          <a:spcPts val="1200"/>
        </a:spcBef>
        <a:buClr>
          <a:schemeClr val="accent1"/>
        </a:buClr>
        <a:buFont typeface="Arial" panose="020B0604020202020204" pitchFamily="34" charset="0"/>
        <a:buChar char="•"/>
        <a:defRPr sz="2400" kern="1200" spc="2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igital.nhs.uk/services/national-data-opt-out-programme/guidance-for-health-and-care-staf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google.co.uk/url?sa=i&amp;rct=j&amp;q=&amp;esrc=s&amp;source=images&amp;cd=&amp;cad=rja&amp;uact=8&amp;ved=0ahUKEwijobm2qOnWAhUpAcAKHcoHAtoQjRwIBw&amp;url=https://www.online-digitalx.de/en/services/mobile-advertising/&amp;psig=AOvVaw06vvhxnMFU-cMm580SA9-g&amp;ust=1507836929234395" TargetMode="External"/><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google.co.uk/url?sa=i&amp;rct=j&amp;q=&amp;esrc=s&amp;source=images&amp;cd=&amp;cad=rja&amp;uact=8&amp;ved=0ahUKEwiKlNv2rOnWAhVMFMAKHSXmDAAQjRwIBw&amp;url=https://pixabay.com/en/call-center-icon-call-center-2006867/&amp;psig=AOvVaw3TVjZSHGaQpuh-_NvOFg7_&amp;ust=1507838130878824" TargetMode="External"/><Relationship Id="rId5" Type="http://schemas.microsoft.com/office/2007/relationships/hdphoto" Target="../media/hdphoto1.wdp"/><Relationship Id="rId4" Type="http://schemas.openxmlformats.org/officeDocument/2006/relationships/image" Target="../media/image19.jpe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uk/imgres?imgurl=https://www.iconexperience.com/_img/g_collection_png/standard/512x512/hospital.png&amp;imgrefurl=https://www.iconexperience.com/g_collection/icons/?icon%3Dhospital&amp;docid=vH5tVIeR36eIHM&amp;tbnid=1A0OzKIKXzom8M:&amp;w=512&amp;h=512&amp;bih=673&amp;biw=1366&amp;ved=0ahUKEwjz6enLq5PMAhWGOhQKHaZ8BfMQxiAIBCgC&amp;iact=c&amp;ictx=1" TargetMode="External"/><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www.google.co.uk/url?sa=i&amp;rct=j&amp;q=&amp;esrc=s&amp;source=images&amp;cd=&amp;cad=rja&amp;uact=8&amp;ved=0ahUKEwi63u-m14fNAhXqLMAKHTK6CI8QjRwIBw&amp;url=http://www.iconarchive.com/tag/database&amp;psig=AFQjCNEB85a1-Elu9H_D9AcAa4ZM1M2RJw&amp;ust=1464899839564882" TargetMode="Externa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digital.nhs.uk/nationaldataoptout/complianc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hs.uk/your-nhs-data-matters"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nhs.uk/your-nhs-data-matters" TargetMode="External"/><Relationship Id="rId4" Type="http://schemas.openxmlformats.org/officeDocument/2006/relationships/hyperlink" Target="mailto:newoptoutenquiries@nhs.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review-of-data-security-consent-and-opt-ou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gov.uk/government/uploads/system/uploads/attachment_data/file/627493/Your_data_better_security_better_choice_better_care_government_response.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nhs.uk/your-nhs-data-matt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igital.nhs.uk/national-data-opt-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National Data Opt-out</a:t>
            </a:r>
          </a:p>
        </p:txBody>
      </p:sp>
      <p:sp>
        <p:nvSpPr>
          <p:cNvPr id="5" name="Subtitle 4"/>
          <p:cNvSpPr>
            <a:spLocks noGrp="1"/>
          </p:cNvSpPr>
          <p:nvPr>
            <p:ph type="subTitle" idx="1"/>
          </p:nvPr>
        </p:nvSpPr>
        <p:spPr/>
        <p:txBody>
          <a:bodyPr/>
          <a:lstStyle/>
          <a:p>
            <a:r>
              <a:rPr lang="en-GB" dirty="0"/>
              <a:t>Compliance Implementation Team</a:t>
            </a:r>
          </a:p>
        </p:txBody>
      </p:sp>
      <p:sp>
        <p:nvSpPr>
          <p:cNvPr id="6" name="Text Placeholder 5"/>
          <p:cNvSpPr>
            <a:spLocks noGrp="1"/>
          </p:cNvSpPr>
          <p:nvPr>
            <p:ph type="body" sz="quarter" idx="13"/>
          </p:nvPr>
        </p:nvSpPr>
        <p:spPr/>
        <p:txBody>
          <a:bodyPr/>
          <a:lstStyle/>
          <a:p>
            <a:r>
              <a:rPr lang="en-GB" dirty="0"/>
              <a:t>Presented by</a:t>
            </a:r>
          </a:p>
          <a:p>
            <a:pPr lvl="1"/>
            <a:r>
              <a:rPr lang="en-GB" dirty="0"/>
              <a:t>Sara Buck</a:t>
            </a:r>
          </a:p>
        </p:txBody>
      </p:sp>
    </p:spTree>
    <p:extLst>
      <p:ext uri="{BB962C8B-B14F-4D97-AF65-F5344CB8AC3E}">
        <p14:creationId xmlns:p14="http://schemas.microsoft.com/office/powerpoint/2010/main" val="166574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workforce</a:t>
            </a:r>
          </a:p>
        </p:txBody>
      </p:sp>
      <p:sp>
        <p:nvSpPr>
          <p:cNvPr id="4" name="Content Placeholder 3"/>
          <p:cNvSpPr>
            <a:spLocks noGrp="1"/>
          </p:cNvSpPr>
          <p:nvPr>
            <p:ph idx="1"/>
          </p:nvPr>
        </p:nvSpPr>
        <p:spPr/>
        <p:txBody>
          <a:bodyPr>
            <a:normAutofit fontScale="92500" lnSpcReduction="10000"/>
          </a:bodyPr>
          <a:lstStyle/>
          <a:p>
            <a:pPr marL="0" indent="0">
              <a:buNone/>
            </a:pPr>
            <a:r>
              <a:rPr lang="en-GB" dirty="0"/>
              <a:t>Please ensure:</a:t>
            </a:r>
          </a:p>
          <a:p>
            <a:r>
              <a:rPr lang="en-GB" dirty="0"/>
              <a:t>Your Information Governance lead, Caldicott Guardian, Data Protection Officer are aware of the national data opt-out</a:t>
            </a:r>
          </a:p>
          <a:p>
            <a:r>
              <a:rPr lang="en-GB" dirty="0"/>
              <a:t>Your organisation has policies and procedures in place for handling enquiries about data use and opt-outs, which includes the national data opt-out</a:t>
            </a:r>
          </a:p>
          <a:p>
            <a:r>
              <a:rPr lang="en-GB" dirty="0"/>
              <a:t>Clinicians and staff who deal with patients understand your policy and procedures for enquiries about data use and are aware of the national data opt-out</a:t>
            </a:r>
          </a:p>
          <a:p>
            <a:r>
              <a:rPr lang="en-GB" dirty="0"/>
              <a:t>Clinicians and staff know to direct patients who ask for further information to the handouts, the NHS website at </a:t>
            </a:r>
            <a:r>
              <a:rPr lang="en-GB" dirty="0">
                <a:hlinkClick r:id="rId3"/>
              </a:rPr>
              <a:t>www.nhs.uk/your-nhs-data-matters</a:t>
            </a:r>
            <a:r>
              <a:rPr lang="en-GB" dirty="0"/>
              <a:t> or the telephone helpline (telephone number is in the handouts and on the website)</a:t>
            </a:r>
          </a:p>
          <a:p>
            <a:pPr marL="0" indent="0">
              <a:buNone/>
            </a:pPr>
            <a:endParaRPr lang="en-GB" sz="800" dirty="0"/>
          </a:p>
          <a:p>
            <a:pPr marL="0" indent="0">
              <a:buNone/>
            </a:pPr>
            <a:r>
              <a:rPr lang="en-GB" dirty="0"/>
              <a:t>Materials for workforce and specialists needing more detail are available at: </a:t>
            </a:r>
            <a:r>
              <a:rPr lang="en-GB" dirty="0">
                <a:hlinkClick r:id="rId4"/>
              </a:rPr>
              <a:t>https://digital.nhs.uk/services/national-data-opt-out-programme/guidance-for-health-and-care-staff</a:t>
            </a:r>
            <a:r>
              <a:rPr lang="en-GB" dirty="0"/>
              <a:t> </a:t>
            </a:r>
          </a:p>
          <a:p>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pPr/>
              <a:t>10</a:t>
            </a:fld>
            <a:endParaRPr lang="en-GB"/>
          </a:p>
        </p:txBody>
      </p:sp>
      <p:sp>
        <p:nvSpPr>
          <p:cNvPr id="5" name="Rectangle 4">
            <a:extLst>
              <a:ext uri="{FF2B5EF4-FFF2-40B4-BE49-F238E27FC236}">
                <a16:creationId xmlns:a16="http://schemas.microsoft.com/office/drawing/2014/main" id="{C0481550-0158-422C-9860-89A6725277F8}"/>
              </a:ext>
            </a:extLst>
          </p:cNvPr>
          <p:cNvSpPr/>
          <p:nvPr/>
        </p:nvSpPr>
        <p:spPr>
          <a:xfrm>
            <a:off x="261385" y="6261100"/>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417732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Policy summary</a:t>
            </a:r>
          </a:p>
        </p:txBody>
      </p:sp>
      <p:sp>
        <p:nvSpPr>
          <p:cNvPr id="4" name="Slide Number Placeholder 3"/>
          <p:cNvSpPr>
            <a:spLocks noGrp="1"/>
          </p:cNvSpPr>
          <p:nvPr>
            <p:ph type="sldNum" sz="quarter" idx="12"/>
          </p:nvPr>
        </p:nvSpPr>
        <p:spPr/>
        <p:txBody>
          <a:bodyPr/>
          <a:lstStyle/>
          <a:p>
            <a:fld id="{E6607247-EB78-480B-A962-35111A450531}" type="slidenum">
              <a:rPr lang="en-GB" smtClean="0"/>
              <a:t>11</a:t>
            </a:fld>
            <a:endParaRPr lang="en-GB"/>
          </a:p>
        </p:txBody>
      </p:sp>
      <p:sp>
        <p:nvSpPr>
          <p:cNvPr id="3" name="Text Placeholder 2">
            <a:extLst>
              <a:ext uri="{FF2B5EF4-FFF2-40B4-BE49-F238E27FC236}">
                <a16:creationId xmlns:a16="http://schemas.microsoft.com/office/drawing/2014/main" id="{F01E1258-0FC9-473A-A00A-07AE03D4F8B1}"/>
              </a:ext>
            </a:extLst>
          </p:cNvPr>
          <p:cNvSpPr>
            <a:spLocks noGrp="1"/>
          </p:cNvSpPr>
          <p:nvPr>
            <p:ph type="body" idx="1"/>
          </p:nvPr>
        </p:nvSpPr>
        <p:spPr/>
        <p:txBody>
          <a:bodyPr/>
          <a:lstStyle/>
          <a:p>
            <a:r>
              <a:rPr lang="en-GB" dirty="0"/>
              <a:t>When does the national data opt-out apply</a:t>
            </a:r>
          </a:p>
        </p:txBody>
      </p:sp>
    </p:spTree>
    <p:extLst>
      <p:ext uri="{BB962C8B-B14F-4D97-AF65-F5344CB8AC3E}">
        <p14:creationId xmlns:p14="http://schemas.microsoft.com/office/powerpoint/2010/main" val="293454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43B8CA-02FC-4F73-BAA9-D2CA11B02B5A}"/>
              </a:ext>
            </a:extLst>
          </p:cNvPr>
          <p:cNvPicPr>
            <a:picLocks noChangeAspect="1"/>
          </p:cNvPicPr>
          <p:nvPr/>
        </p:nvPicPr>
        <p:blipFill>
          <a:blip r:embed="rId3"/>
          <a:stretch>
            <a:fillRect/>
          </a:stretch>
        </p:blipFill>
        <p:spPr>
          <a:xfrm>
            <a:off x="6254023" y="1329808"/>
            <a:ext cx="2406096" cy="5348688"/>
          </a:xfrm>
          <a:prstGeom prst="rect">
            <a:avLst/>
          </a:prstGeom>
        </p:spPr>
      </p:pic>
      <p:sp>
        <p:nvSpPr>
          <p:cNvPr id="2" name="Title 1">
            <a:extLst>
              <a:ext uri="{FF2B5EF4-FFF2-40B4-BE49-F238E27FC236}">
                <a16:creationId xmlns:a16="http://schemas.microsoft.com/office/drawing/2014/main" id="{B706FDAD-C426-42BF-9AC5-8F7AAD659DC2}"/>
              </a:ext>
            </a:extLst>
          </p:cNvPr>
          <p:cNvSpPr>
            <a:spLocks noGrp="1"/>
          </p:cNvSpPr>
          <p:nvPr>
            <p:ph type="title"/>
          </p:nvPr>
        </p:nvSpPr>
        <p:spPr/>
        <p:txBody>
          <a:bodyPr>
            <a:noAutofit/>
          </a:bodyPr>
          <a:lstStyle/>
          <a:p>
            <a:r>
              <a:rPr lang="en-GB" dirty="0"/>
              <a:t>When does the national data opt-out apply?</a:t>
            </a:r>
          </a:p>
        </p:txBody>
      </p:sp>
      <p:sp>
        <p:nvSpPr>
          <p:cNvPr id="5" name="Rectangle: Rounded Corners 4">
            <a:extLst>
              <a:ext uri="{FF2B5EF4-FFF2-40B4-BE49-F238E27FC236}">
                <a16:creationId xmlns:a16="http://schemas.microsoft.com/office/drawing/2014/main" id="{9B49ABFB-6545-4322-97C5-C297635FE949}"/>
              </a:ext>
            </a:extLst>
          </p:cNvPr>
          <p:cNvSpPr/>
          <p:nvPr/>
        </p:nvSpPr>
        <p:spPr>
          <a:xfrm>
            <a:off x="725603" y="1300959"/>
            <a:ext cx="2484749" cy="5376597"/>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Rectangle: Rounded Corners 7">
            <a:extLst>
              <a:ext uri="{FF2B5EF4-FFF2-40B4-BE49-F238E27FC236}">
                <a16:creationId xmlns:a16="http://schemas.microsoft.com/office/drawing/2014/main" id="{4B8A6056-E81D-48E9-AAA4-CCF9E2159E29}"/>
              </a:ext>
            </a:extLst>
          </p:cNvPr>
          <p:cNvSpPr/>
          <p:nvPr/>
        </p:nvSpPr>
        <p:spPr>
          <a:xfrm>
            <a:off x="3505309" y="1328899"/>
            <a:ext cx="2410736" cy="5364464"/>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20" name="Graphic 19" descr="Checkmark">
            <a:extLst>
              <a:ext uri="{FF2B5EF4-FFF2-40B4-BE49-F238E27FC236}">
                <a16:creationId xmlns:a16="http://schemas.microsoft.com/office/drawing/2014/main" id="{2033257C-1308-4D47-84DA-E8FD268101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92491" y="5078445"/>
            <a:ext cx="1219200" cy="12192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3" name="Graphic 12" descr="Close">
            <a:extLst>
              <a:ext uri="{FF2B5EF4-FFF2-40B4-BE49-F238E27FC236}">
                <a16:creationId xmlns:a16="http://schemas.microsoft.com/office/drawing/2014/main" id="{B6F4888B-B7D8-42D7-9717-B5B9711942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49499" y="5008052"/>
            <a:ext cx="1219200" cy="12192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31" name="TextBox 30">
            <a:extLst>
              <a:ext uri="{FF2B5EF4-FFF2-40B4-BE49-F238E27FC236}">
                <a16:creationId xmlns:a16="http://schemas.microsoft.com/office/drawing/2014/main" id="{ED592BC8-72A1-4FB1-8455-4DFDB96180C7}"/>
              </a:ext>
            </a:extLst>
          </p:cNvPr>
          <p:cNvSpPr txBox="1"/>
          <p:nvPr/>
        </p:nvSpPr>
        <p:spPr>
          <a:xfrm>
            <a:off x="583915" y="1297571"/>
            <a:ext cx="2727776" cy="1405256"/>
          </a:xfrm>
          <a:prstGeom prst="rect">
            <a:avLst/>
          </a:prstGeom>
          <a:noFill/>
        </p:spPr>
        <p:txBody>
          <a:bodyPr wrap="square" rtlCol="0">
            <a:spAutoFit/>
          </a:bodyPr>
          <a:lstStyle/>
          <a:p>
            <a:pPr algn="ctr"/>
            <a:r>
              <a:rPr lang="en-GB" sz="2133" b="1" dirty="0"/>
              <a:t>Applies to data shared for planning and research purposes</a:t>
            </a:r>
          </a:p>
        </p:txBody>
      </p:sp>
      <p:sp>
        <p:nvSpPr>
          <p:cNvPr id="32" name="TextBox 31">
            <a:extLst>
              <a:ext uri="{FF2B5EF4-FFF2-40B4-BE49-F238E27FC236}">
                <a16:creationId xmlns:a16="http://schemas.microsoft.com/office/drawing/2014/main" id="{EF1937CC-6506-4FF9-8364-96369F0421AB}"/>
              </a:ext>
            </a:extLst>
          </p:cNvPr>
          <p:cNvSpPr txBox="1"/>
          <p:nvPr/>
        </p:nvSpPr>
        <p:spPr>
          <a:xfrm>
            <a:off x="3537654" y="1327066"/>
            <a:ext cx="2378391" cy="1405256"/>
          </a:xfrm>
          <a:prstGeom prst="rect">
            <a:avLst/>
          </a:prstGeom>
          <a:noFill/>
        </p:spPr>
        <p:txBody>
          <a:bodyPr wrap="square" rtlCol="0">
            <a:spAutoFit/>
          </a:bodyPr>
          <a:lstStyle/>
          <a:p>
            <a:pPr algn="ctr"/>
            <a:r>
              <a:rPr lang="en-GB" sz="2133" b="1" dirty="0"/>
              <a:t>Data shared for an individual’s care and treatment</a:t>
            </a:r>
          </a:p>
        </p:txBody>
      </p:sp>
      <p:sp>
        <p:nvSpPr>
          <p:cNvPr id="33" name="Rectangle: Rounded Corners 32">
            <a:extLst>
              <a:ext uri="{FF2B5EF4-FFF2-40B4-BE49-F238E27FC236}">
                <a16:creationId xmlns:a16="http://schemas.microsoft.com/office/drawing/2014/main" id="{103CF7EF-F353-4C17-91D3-4D9484996D59}"/>
              </a:ext>
            </a:extLst>
          </p:cNvPr>
          <p:cNvSpPr/>
          <p:nvPr/>
        </p:nvSpPr>
        <p:spPr>
          <a:xfrm>
            <a:off x="8953924" y="1330748"/>
            <a:ext cx="2481945" cy="5346808"/>
          </a:xfrm>
          <a:prstGeom prst="roundRect">
            <a:avLst/>
          </a:prstGeom>
          <a:solidFill>
            <a:srgbClr val="FBC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5" name="TextBox 34">
            <a:extLst>
              <a:ext uri="{FF2B5EF4-FFF2-40B4-BE49-F238E27FC236}">
                <a16:creationId xmlns:a16="http://schemas.microsoft.com/office/drawing/2014/main" id="{03DBAF0C-39D4-4F40-B222-27B8316C92D5}"/>
              </a:ext>
            </a:extLst>
          </p:cNvPr>
          <p:cNvSpPr txBox="1"/>
          <p:nvPr/>
        </p:nvSpPr>
        <p:spPr>
          <a:xfrm>
            <a:off x="6263183" y="1333156"/>
            <a:ext cx="2378391" cy="1405256"/>
          </a:xfrm>
          <a:prstGeom prst="rect">
            <a:avLst/>
          </a:prstGeom>
          <a:noFill/>
        </p:spPr>
        <p:txBody>
          <a:bodyPr wrap="square" rtlCol="0">
            <a:spAutoFit/>
          </a:bodyPr>
          <a:lstStyle/>
          <a:p>
            <a:pPr algn="ctr"/>
            <a:r>
              <a:rPr lang="en-GB" sz="2133" b="1" dirty="0"/>
              <a:t>Legal requirement / public interest / consent</a:t>
            </a:r>
          </a:p>
        </p:txBody>
      </p:sp>
      <p:sp>
        <p:nvSpPr>
          <p:cNvPr id="36" name="TextBox 35">
            <a:extLst>
              <a:ext uri="{FF2B5EF4-FFF2-40B4-BE49-F238E27FC236}">
                <a16:creationId xmlns:a16="http://schemas.microsoft.com/office/drawing/2014/main" id="{E3749B10-F27A-4C5C-9A86-7DF76D19B3D0}"/>
              </a:ext>
            </a:extLst>
          </p:cNvPr>
          <p:cNvSpPr txBox="1"/>
          <p:nvPr/>
        </p:nvSpPr>
        <p:spPr>
          <a:xfrm>
            <a:off x="8967925" y="1313378"/>
            <a:ext cx="2378391" cy="748795"/>
          </a:xfrm>
          <a:prstGeom prst="rect">
            <a:avLst/>
          </a:prstGeom>
          <a:noFill/>
        </p:spPr>
        <p:txBody>
          <a:bodyPr wrap="square" rtlCol="0">
            <a:spAutoFit/>
          </a:bodyPr>
          <a:lstStyle/>
          <a:p>
            <a:pPr algn="ctr"/>
            <a:r>
              <a:rPr lang="en-GB" sz="2133" b="1" dirty="0"/>
              <a:t>Data is anonymised</a:t>
            </a:r>
          </a:p>
        </p:txBody>
      </p:sp>
      <p:sp>
        <p:nvSpPr>
          <p:cNvPr id="37" name="TextBox 36">
            <a:extLst>
              <a:ext uri="{FF2B5EF4-FFF2-40B4-BE49-F238E27FC236}">
                <a16:creationId xmlns:a16="http://schemas.microsoft.com/office/drawing/2014/main" id="{1DC48CF2-B629-4687-95D7-4D96E6CCDF50}"/>
              </a:ext>
            </a:extLst>
          </p:cNvPr>
          <p:cNvSpPr txBox="1"/>
          <p:nvPr/>
        </p:nvSpPr>
        <p:spPr>
          <a:xfrm>
            <a:off x="793612" y="5975835"/>
            <a:ext cx="2406017" cy="666977"/>
          </a:xfrm>
          <a:prstGeom prst="rect">
            <a:avLst/>
          </a:prstGeom>
          <a:noFill/>
        </p:spPr>
        <p:txBody>
          <a:bodyPr wrap="square" rtlCol="0">
            <a:spAutoFit/>
          </a:bodyPr>
          <a:lstStyle/>
          <a:p>
            <a:pPr algn="ctr"/>
            <a:r>
              <a:rPr lang="en-GB" sz="1867" b="1" i="1" dirty="0"/>
              <a:t>This</a:t>
            </a:r>
            <a:r>
              <a:rPr lang="en-GB" sz="1867" i="1" dirty="0"/>
              <a:t> </a:t>
            </a:r>
            <a:r>
              <a:rPr lang="en-GB" sz="1867" b="1" i="1" dirty="0"/>
              <a:t>identifies you personally</a:t>
            </a:r>
          </a:p>
        </p:txBody>
      </p:sp>
      <p:sp>
        <p:nvSpPr>
          <p:cNvPr id="38" name="TextBox 37">
            <a:extLst>
              <a:ext uri="{FF2B5EF4-FFF2-40B4-BE49-F238E27FC236}">
                <a16:creationId xmlns:a16="http://schemas.microsoft.com/office/drawing/2014/main" id="{2F8E3339-5401-4F57-90DB-1386892DD76B}"/>
              </a:ext>
            </a:extLst>
          </p:cNvPr>
          <p:cNvSpPr txBox="1"/>
          <p:nvPr/>
        </p:nvSpPr>
        <p:spPr>
          <a:xfrm>
            <a:off x="3516033" y="5975835"/>
            <a:ext cx="2364400" cy="666977"/>
          </a:xfrm>
          <a:prstGeom prst="rect">
            <a:avLst/>
          </a:prstGeom>
          <a:noFill/>
        </p:spPr>
        <p:txBody>
          <a:bodyPr wrap="square" rtlCol="0">
            <a:spAutoFit/>
          </a:bodyPr>
          <a:lstStyle/>
          <a:p>
            <a:pPr algn="ctr"/>
            <a:r>
              <a:rPr lang="en-GB" sz="1867" b="1" i="1" dirty="0"/>
              <a:t>This identifies you personally</a:t>
            </a:r>
          </a:p>
        </p:txBody>
      </p:sp>
      <p:sp>
        <p:nvSpPr>
          <p:cNvPr id="39" name="TextBox 38">
            <a:extLst>
              <a:ext uri="{FF2B5EF4-FFF2-40B4-BE49-F238E27FC236}">
                <a16:creationId xmlns:a16="http://schemas.microsoft.com/office/drawing/2014/main" id="{045D5BE0-2160-4EFA-8442-412D91FF8C5E}"/>
              </a:ext>
            </a:extLst>
          </p:cNvPr>
          <p:cNvSpPr txBox="1"/>
          <p:nvPr/>
        </p:nvSpPr>
        <p:spPr>
          <a:xfrm>
            <a:off x="6263182" y="5975835"/>
            <a:ext cx="2358545" cy="666977"/>
          </a:xfrm>
          <a:prstGeom prst="rect">
            <a:avLst/>
          </a:prstGeom>
          <a:noFill/>
        </p:spPr>
        <p:txBody>
          <a:bodyPr wrap="square" rtlCol="0">
            <a:spAutoFit/>
          </a:bodyPr>
          <a:lstStyle/>
          <a:p>
            <a:pPr algn="ctr"/>
            <a:r>
              <a:rPr lang="en-GB" sz="1867" b="1" i="1" dirty="0"/>
              <a:t>This identifies you personally</a:t>
            </a:r>
          </a:p>
        </p:txBody>
      </p:sp>
      <p:sp>
        <p:nvSpPr>
          <p:cNvPr id="40" name="TextBox 39">
            <a:extLst>
              <a:ext uri="{FF2B5EF4-FFF2-40B4-BE49-F238E27FC236}">
                <a16:creationId xmlns:a16="http://schemas.microsoft.com/office/drawing/2014/main" id="{C7AFEA2D-E9DC-4666-B47A-15EEAC5B0A8B}"/>
              </a:ext>
            </a:extLst>
          </p:cNvPr>
          <p:cNvSpPr txBox="1"/>
          <p:nvPr/>
        </p:nvSpPr>
        <p:spPr>
          <a:xfrm>
            <a:off x="8815601" y="5975835"/>
            <a:ext cx="2683036" cy="666977"/>
          </a:xfrm>
          <a:prstGeom prst="rect">
            <a:avLst/>
          </a:prstGeom>
          <a:noFill/>
        </p:spPr>
        <p:txBody>
          <a:bodyPr wrap="square" rtlCol="0">
            <a:spAutoFit/>
          </a:bodyPr>
          <a:lstStyle/>
          <a:p>
            <a:pPr algn="ctr"/>
            <a:r>
              <a:rPr lang="en-GB" sz="1867" b="1" i="1" dirty="0"/>
              <a:t>This does </a:t>
            </a:r>
            <a:r>
              <a:rPr lang="en-GB" sz="1867" b="1" i="1" u="sng" dirty="0"/>
              <a:t>not</a:t>
            </a:r>
            <a:r>
              <a:rPr lang="en-GB" sz="1867" b="1" i="1" dirty="0"/>
              <a:t> identify you personally</a:t>
            </a:r>
          </a:p>
        </p:txBody>
      </p:sp>
      <p:sp>
        <p:nvSpPr>
          <p:cNvPr id="43" name="TextBox 42">
            <a:extLst>
              <a:ext uri="{FF2B5EF4-FFF2-40B4-BE49-F238E27FC236}">
                <a16:creationId xmlns:a16="http://schemas.microsoft.com/office/drawing/2014/main" id="{FD0D41E6-05CE-47AE-9B18-4FCF100C2B63}"/>
              </a:ext>
            </a:extLst>
          </p:cNvPr>
          <p:cNvSpPr txBox="1"/>
          <p:nvPr/>
        </p:nvSpPr>
        <p:spPr>
          <a:xfrm>
            <a:off x="728055" y="2763356"/>
            <a:ext cx="2470044" cy="3025765"/>
          </a:xfrm>
          <a:prstGeom prst="rect">
            <a:avLst/>
          </a:prstGeom>
          <a:noFill/>
        </p:spPr>
        <p:txBody>
          <a:bodyPr wrap="square" rtlCol="0">
            <a:spAutoFit/>
          </a:bodyPr>
          <a:lstStyle/>
          <a:p>
            <a:r>
              <a:rPr lang="en-GB" sz="1733" dirty="0"/>
              <a:t>Single option that covers: Research – finding ways to improve treatments and identify causes of and cures for illnesses</a:t>
            </a:r>
          </a:p>
          <a:p>
            <a:r>
              <a:rPr lang="en-GB" sz="1733" dirty="0"/>
              <a:t>Planning – to improve and enable the efficient and safe provision of health and care services</a:t>
            </a:r>
          </a:p>
        </p:txBody>
      </p:sp>
      <p:sp>
        <p:nvSpPr>
          <p:cNvPr id="44" name="TextBox 43">
            <a:extLst>
              <a:ext uri="{FF2B5EF4-FFF2-40B4-BE49-F238E27FC236}">
                <a16:creationId xmlns:a16="http://schemas.microsoft.com/office/drawing/2014/main" id="{58392BC0-CE1E-43F8-ABB4-F0E167BF8247}"/>
              </a:ext>
            </a:extLst>
          </p:cNvPr>
          <p:cNvSpPr txBox="1"/>
          <p:nvPr/>
        </p:nvSpPr>
        <p:spPr>
          <a:xfrm>
            <a:off x="3502505" y="2754453"/>
            <a:ext cx="2451132" cy="1816266"/>
          </a:xfrm>
          <a:prstGeom prst="rect">
            <a:avLst/>
          </a:prstGeom>
          <a:noFill/>
        </p:spPr>
        <p:txBody>
          <a:bodyPr wrap="square" rtlCol="0">
            <a:spAutoFit/>
          </a:bodyPr>
          <a:lstStyle/>
          <a:p>
            <a:r>
              <a:rPr lang="en-GB" sz="1867" dirty="0"/>
              <a:t>E.g. where data is shared between the health and care professionals in a hospital and in a GP practice</a:t>
            </a:r>
          </a:p>
        </p:txBody>
      </p:sp>
      <p:sp>
        <p:nvSpPr>
          <p:cNvPr id="45" name="TextBox 44">
            <a:extLst>
              <a:ext uri="{FF2B5EF4-FFF2-40B4-BE49-F238E27FC236}">
                <a16:creationId xmlns:a16="http://schemas.microsoft.com/office/drawing/2014/main" id="{BCEF2088-E3A0-4F35-96B6-EC6FB0F0D4B3}"/>
              </a:ext>
            </a:extLst>
          </p:cNvPr>
          <p:cNvSpPr txBox="1"/>
          <p:nvPr/>
        </p:nvSpPr>
        <p:spPr>
          <a:xfrm>
            <a:off x="6244456" y="2765502"/>
            <a:ext cx="2397117" cy="2678234"/>
          </a:xfrm>
          <a:prstGeom prst="rect">
            <a:avLst/>
          </a:prstGeom>
          <a:noFill/>
        </p:spPr>
        <p:txBody>
          <a:bodyPr wrap="square" rtlCol="0">
            <a:spAutoFit/>
          </a:bodyPr>
          <a:lstStyle/>
          <a:p>
            <a:r>
              <a:rPr lang="en-GB" sz="1867" dirty="0"/>
              <a:t>E.g.  There is a mandatory legal requirement such as a court order, to protect the greater interests of the general public, or there is explicit consent </a:t>
            </a:r>
          </a:p>
        </p:txBody>
      </p:sp>
      <p:sp>
        <p:nvSpPr>
          <p:cNvPr id="46" name="TextBox 45">
            <a:extLst>
              <a:ext uri="{FF2B5EF4-FFF2-40B4-BE49-F238E27FC236}">
                <a16:creationId xmlns:a16="http://schemas.microsoft.com/office/drawing/2014/main" id="{E96D4E4A-FAF1-47D8-A55B-D85E4E93A61B}"/>
              </a:ext>
            </a:extLst>
          </p:cNvPr>
          <p:cNvSpPr txBox="1"/>
          <p:nvPr/>
        </p:nvSpPr>
        <p:spPr>
          <a:xfrm>
            <a:off x="8967924" y="2763500"/>
            <a:ext cx="2396736" cy="2103589"/>
          </a:xfrm>
          <a:prstGeom prst="rect">
            <a:avLst/>
          </a:prstGeom>
          <a:noFill/>
        </p:spPr>
        <p:txBody>
          <a:bodyPr wrap="square" rtlCol="0">
            <a:spAutoFit/>
          </a:bodyPr>
          <a:lstStyle/>
          <a:p>
            <a:r>
              <a:rPr lang="en-GB" sz="1867" dirty="0"/>
              <a:t>The data shared is determined to be compliant with the ICO Anonymisation: managing data protection risk code of practice</a:t>
            </a:r>
          </a:p>
        </p:txBody>
      </p:sp>
      <p:pic>
        <p:nvPicPr>
          <p:cNvPr id="23" name="Graphic 22" descr="Close">
            <a:extLst>
              <a:ext uri="{FF2B5EF4-FFF2-40B4-BE49-F238E27FC236}">
                <a16:creationId xmlns:a16="http://schemas.microsoft.com/office/drawing/2014/main" id="{1D8BD832-EB5B-4CA9-BD98-F6B2069C8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8768" y="4965171"/>
            <a:ext cx="1219200" cy="12192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24" name="Graphic 23" descr="Close">
            <a:extLst>
              <a:ext uri="{FF2B5EF4-FFF2-40B4-BE49-F238E27FC236}">
                <a16:creationId xmlns:a16="http://schemas.microsoft.com/office/drawing/2014/main" id="{A89298CF-51B7-4F00-B07D-656B604E09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79189" y="5008052"/>
            <a:ext cx="1219200" cy="12192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9073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p:txBody>
          <a:bodyPr>
            <a:normAutofit/>
          </a:bodyPr>
          <a:lstStyle/>
          <a:p>
            <a:pPr lvl="0" algn="l"/>
            <a:r>
              <a:rPr lang="en-GB" dirty="0"/>
              <a:t>Summary of opt-out policy</a:t>
            </a:r>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612000" y="914400"/>
            <a:ext cx="10849205" cy="5186927"/>
          </a:xfrm>
        </p:spPr>
        <p:txBody>
          <a:bodyPr>
            <a:normAutofit fontScale="85000" lnSpcReduction="10000"/>
          </a:bodyPr>
          <a:lstStyle/>
          <a:p>
            <a:pPr>
              <a:lnSpc>
                <a:spcPct val="120000"/>
              </a:lnSpc>
              <a:spcBef>
                <a:spcPts val="0"/>
              </a:spcBef>
            </a:pPr>
            <a:r>
              <a:rPr lang="en-GB" sz="2800" dirty="0"/>
              <a:t>Responsibility for the application is on data controllers (including joint), and data processors acting under the instruction of data </a:t>
            </a:r>
            <a:r>
              <a:rPr lang="en-GB" sz="2800" dirty="0" err="1"/>
              <a:t>controllersType</a:t>
            </a:r>
            <a:r>
              <a:rPr lang="en-GB" sz="2800" dirty="0"/>
              <a:t> of data – Confidential Patient Information</a:t>
            </a:r>
          </a:p>
          <a:p>
            <a:pPr>
              <a:lnSpc>
                <a:spcPct val="120000"/>
              </a:lnSpc>
              <a:spcBef>
                <a:spcPts val="0"/>
              </a:spcBef>
            </a:pPr>
            <a:r>
              <a:rPr lang="en-GB" sz="2800" dirty="0"/>
              <a:t>Covers health and adult social care in England only </a:t>
            </a:r>
          </a:p>
          <a:p>
            <a:pPr>
              <a:lnSpc>
                <a:spcPct val="120000"/>
              </a:lnSpc>
              <a:spcBef>
                <a:spcPts val="0"/>
              </a:spcBef>
            </a:pPr>
            <a:r>
              <a:rPr lang="en-GB" sz="2800" dirty="0"/>
              <a:t>Applies to publicly funded or co-ordinated care</a:t>
            </a:r>
          </a:p>
          <a:p>
            <a:pPr marL="0" indent="0">
              <a:lnSpc>
                <a:spcPct val="120000"/>
              </a:lnSpc>
              <a:spcBef>
                <a:spcPts val="0"/>
              </a:spcBef>
              <a:buNone/>
            </a:pPr>
            <a:endParaRPr lang="en-GB" sz="2800" dirty="0"/>
          </a:p>
          <a:p>
            <a:pPr>
              <a:lnSpc>
                <a:spcPct val="120000"/>
              </a:lnSpc>
              <a:spcBef>
                <a:spcPts val="0"/>
              </a:spcBef>
            </a:pPr>
            <a:r>
              <a:rPr lang="en-GB" sz="2800" dirty="0"/>
              <a:t>Purpose and legal basis underpins application of opt-out:</a:t>
            </a:r>
          </a:p>
          <a:p>
            <a:pPr lvl="1">
              <a:lnSpc>
                <a:spcPct val="120000"/>
              </a:lnSpc>
              <a:spcBef>
                <a:spcPts val="0"/>
              </a:spcBef>
            </a:pPr>
            <a:r>
              <a:rPr lang="en-GB" sz="2667" dirty="0"/>
              <a:t>Applies if data use/disclosure is for purposes </a:t>
            </a:r>
            <a:r>
              <a:rPr lang="en-GB" sz="2667" u="sng" dirty="0"/>
              <a:t>beyond</a:t>
            </a:r>
            <a:r>
              <a:rPr lang="en-GB" sz="2667" dirty="0"/>
              <a:t> individual care; and </a:t>
            </a:r>
          </a:p>
          <a:p>
            <a:pPr lvl="1">
              <a:lnSpc>
                <a:spcPct val="120000"/>
              </a:lnSpc>
              <a:spcBef>
                <a:spcPts val="0"/>
              </a:spcBef>
            </a:pPr>
            <a:r>
              <a:rPr lang="en-GB" sz="2667" dirty="0"/>
              <a:t>Data is being released under section 251 (reg 2 or 5) NHS Act 2006 (to meet Common Law Duty of Confidentiality) </a:t>
            </a:r>
          </a:p>
          <a:p>
            <a:pPr lvl="1">
              <a:lnSpc>
                <a:spcPct val="120000"/>
              </a:lnSpc>
              <a:spcBef>
                <a:spcPts val="0"/>
              </a:spcBef>
            </a:pPr>
            <a:r>
              <a:rPr lang="en-GB" sz="2700" dirty="0"/>
              <a:t>Unless specific exemption</a:t>
            </a:r>
          </a:p>
          <a:p>
            <a:pPr lvl="1">
              <a:lnSpc>
                <a:spcPct val="120000"/>
              </a:lnSpc>
              <a:spcBef>
                <a:spcPts val="0"/>
              </a:spcBef>
            </a:pPr>
            <a:endParaRPr lang="en-GB" sz="1333" dirty="0"/>
          </a:p>
          <a:p>
            <a:pPr marL="0" indent="0">
              <a:lnSpc>
                <a:spcPct val="120000"/>
              </a:lnSpc>
              <a:spcBef>
                <a:spcPts val="0"/>
              </a:spcBef>
              <a:buNone/>
            </a:pPr>
            <a:r>
              <a:rPr lang="en-GB" sz="2800" dirty="0"/>
              <a:t>Full operational policy guidance at: </a:t>
            </a:r>
            <a:r>
              <a:rPr lang="en-US" altLang="en-US" sz="2800" dirty="0">
                <a:hlinkClick r:id="rId3"/>
              </a:rPr>
              <a:t>https://digital.nhs.uk/national-data-opt-out</a:t>
            </a:r>
            <a:r>
              <a:rPr lang="en-US" altLang="en-US" sz="2800" dirty="0"/>
              <a:t> </a:t>
            </a:r>
            <a:endParaRPr lang="en-GB" sz="2800" dirty="0"/>
          </a:p>
          <a:p>
            <a:pPr>
              <a:lnSpc>
                <a:spcPct val="120000"/>
              </a:lnSpc>
              <a:spcBef>
                <a:spcPts val="0"/>
              </a:spcBef>
            </a:pPr>
            <a:endParaRPr lang="en-GB" sz="2800" dirty="0"/>
          </a:p>
          <a:p>
            <a:pPr>
              <a:lnSpc>
                <a:spcPct val="120000"/>
              </a:lnSpc>
              <a:spcBef>
                <a:spcPts val="0"/>
              </a:spcBef>
            </a:pPr>
            <a:endParaRPr lang="en-GB" sz="2800" dirty="0"/>
          </a:p>
          <a:p>
            <a:pPr>
              <a:lnSpc>
                <a:spcPct val="120000"/>
              </a:lnSpc>
              <a:spcBef>
                <a:spcPts val="0"/>
              </a:spcBef>
            </a:pPr>
            <a:endParaRPr lang="en-GB" sz="2800" dirty="0"/>
          </a:p>
          <a:p>
            <a:pPr>
              <a:lnSpc>
                <a:spcPct val="120000"/>
              </a:lnSpc>
              <a:spcBef>
                <a:spcPts val="0"/>
              </a:spcBef>
            </a:pPr>
            <a:endParaRPr lang="en-GB" sz="2800" dirty="0"/>
          </a:p>
          <a:p>
            <a:pPr>
              <a:lnSpc>
                <a:spcPct val="120000"/>
              </a:lnSpc>
              <a:spcBef>
                <a:spcPts val="0"/>
              </a:spcBef>
            </a:pPr>
            <a:endParaRPr lang="en-GB" sz="3467" dirty="0"/>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10704512" y="6328238"/>
            <a:ext cx="540544"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z="1333"/>
              <a:pPr/>
              <a:t>13</a:t>
            </a:fld>
            <a:endParaRPr lang="en-GB" sz="1333" dirty="0"/>
          </a:p>
        </p:txBody>
      </p:sp>
      <p:sp>
        <p:nvSpPr>
          <p:cNvPr id="7" name="Slide Number Placeholder 3">
            <a:extLst>
              <a:ext uri="{FF2B5EF4-FFF2-40B4-BE49-F238E27FC236}">
                <a16:creationId xmlns:a16="http://schemas.microsoft.com/office/drawing/2014/main" id="{C8A4440A-7B7D-4F13-AA01-C720E444879C}"/>
              </a:ext>
            </a:extLst>
          </p:cNvPr>
          <p:cNvSpPr txBox="1">
            <a:spLocks/>
          </p:cNvSpPr>
          <p:nvPr/>
        </p:nvSpPr>
        <p:spPr>
          <a:xfrm>
            <a:off x="623392" y="6309320"/>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331248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a:xfrm>
            <a:off x="756804" y="429201"/>
            <a:ext cx="10512597" cy="706091"/>
          </a:xfrm>
        </p:spPr>
        <p:txBody>
          <a:bodyPr>
            <a:normAutofit/>
          </a:bodyPr>
          <a:lstStyle/>
          <a:p>
            <a:r>
              <a:rPr lang="en-GB" dirty="0"/>
              <a:t>Exemptions</a:t>
            </a:r>
            <a:endParaRPr lang="en-GB" sz="3733" dirty="0"/>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719403" y="1316765"/>
            <a:ext cx="10512597" cy="5376600"/>
          </a:xfrm>
        </p:spPr>
        <p:txBody>
          <a:bodyPr>
            <a:normAutofit/>
          </a:bodyPr>
          <a:lstStyle/>
          <a:p>
            <a:pPr>
              <a:spcBef>
                <a:spcPts val="0"/>
              </a:spcBef>
              <a:spcAft>
                <a:spcPts val="800"/>
              </a:spcAft>
            </a:pPr>
            <a:r>
              <a:rPr lang="en-GB" sz="2667" dirty="0"/>
              <a:t>Communicable diseases and risks to public health i.e. Regulation 3 Control of Patient Information Regs 2002</a:t>
            </a:r>
          </a:p>
          <a:p>
            <a:pPr>
              <a:spcBef>
                <a:spcPts val="0"/>
              </a:spcBef>
              <a:spcAft>
                <a:spcPts val="800"/>
              </a:spcAft>
            </a:pPr>
            <a:r>
              <a:rPr lang="en-GB" sz="2667" dirty="0"/>
              <a:t>Data flowing to ONS for statistical purposes</a:t>
            </a:r>
          </a:p>
          <a:p>
            <a:pPr>
              <a:spcBef>
                <a:spcPts val="0"/>
              </a:spcBef>
              <a:spcAft>
                <a:spcPts val="800"/>
              </a:spcAft>
            </a:pPr>
            <a:r>
              <a:rPr lang="en-GB" sz="2667" dirty="0"/>
              <a:t>Flows to PHE for National Cancer Registration Service and National Congenital Anomalies and Rare Diseases Registration Services</a:t>
            </a:r>
          </a:p>
          <a:p>
            <a:pPr>
              <a:spcBef>
                <a:spcPts val="0"/>
              </a:spcBef>
              <a:spcAft>
                <a:spcPts val="800"/>
              </a:spcAft>
            </a:pPr>
            <a:r>
              <a:rPr lang="en-GB" sz="2667" dirty="0"/>
              <a:t>Data for provision and oversight of national population screening programmes</a:t>
            </a:r>
          </a:p>
          <a:p>
            <a:pPr>
              <a:spcBef>
                <a:spcPts val="0"/>
              </a:spcBef>
              <a:spcAft>
                <a:spcPts val="800"/>
              </a:spcAft>
            </a:pPr>
            <a:r>
              <a:rPr lang="en-GB" sz="2667" dirty="0"/>
              <a:t>National patient experience surveys (CPES and CQC) </a:t>
            </a:r>
          </a:p>
          <a:p>
            <a:pPr>
              <a:spcBef>
                <a:spcPts val="0"/>
              </a:spcBef>
              <a:spcAft>
                <a:spcPts val="800"/>
              </a:spcAft>
            </a:pPr>
            <a:r>
              <a:rPr lang="en-GB" sz="2667" dirty="0"/>
              <a:t>‘Assuring Transformation’ data flows, until programme closure</a:t>
            </a:r>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11568608" y="6213312"/>
            <a:ext cx="540544"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z="1333"/>
              <a:pPr/>
              <a:t>14</a:t>
            </a:fld>
            <a:endParaRPr lang="en-GB" sz="1333" dirty="0"/>
          </a:p>
        </p:txBody>
      </p:sp>
      <p:sp>
        <p:nvSpPr>
          <p:cNvPr id="7" name="Slide Number Placeholder 3">
            <a:extLst>
              <a:ext uri="{FF2B5EF4-FFF2-40B4-BE49-F238E27FC236}">
                <a16:creationId xmlns:a16="http://schemas.microsoft.com/office/drawing/2014/main" id="{B908B4AC-CB90-4EB6-836E-5C343F60DC20}"/>
              </a:ext>
            </a:extLst>
          </p:cNvPr>
          <p:cNvSpPr txBox="1">
            <a:spLocks/>
          </p:cNvSpPr>
          <p:nvPr/>
        </p:nvSpPr>
        <p:spPr>
          <a:xfrm>
            <a:off x="623392" y="6309320"/>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27563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Practical considerations</a:t>
            </a:r>
          </a:p>
        </p:txBody>
      </p:sp>
      <p:sp>
        <p:nvSpPr>
          <p:cNvPr id="4" name="Content Placeholder 3"/>
          <p:cNvSpPr>
            <a:spLocks noGrp="1"/>
          </p:cNvSpPr>
          <p:nvPr>
            <p:ph idx="1"/>
          </p:nvPr>
        </p:nvSpPr>
        <p:spPr>
          <a:xfrm>
            <a:off x="612000" y="1035736"/>
            <a:ext cx="10975258" cy="5075236"/>
          </a:xfrm>
        </p:spPr>
        <p:txBody>
          <a:bodyPr>
            <a:normAutofit/>
          </a:bodyPr>
          <a:lstStyle/>
          <a:p>
            <a:pPr>
              <a:lnSpc>
                <a:spcPct val="120000"/>
              </a:lnSpc>
            </a:pPr>
            <a:r>
              <a:rPr lang="en-GB" dirty="0"/>
              <a:t>Applies to electronic (structured and unstructured) and paper format</a:t>
            </a:r>
          </a:p>
          <a:p>
            <a:pPr>
              <a:lnSpc>
                <a:spcPct val="120000"/>
              </a:lnSpc>
            </a:pPr>
            <a:r>
              <a:rPr lang="en-GB" dirty="0"/>
              <a:t>Continues to apply after a person has died</a:t>
            </a:r>
          </a:p>
          <a:p>
            <a:pPr>
              <a:lnSpc>
                <a:spcPct val="110000"/>
              </a:lnSpc>
            </a:pPr>
            <a:r>
              <a:rPr lang="en-GB" dirty="0"/>
              <a:t>Whole record must be removed from data being used</a:t>
            </a:r>
          </a:p>
          <a:p>
            <a:pPr>
              <a:lnSpc>
                <a:spcPct val="110000"/>
              </a:lnSpc>
            </a:pPr>
            <a:r>
              <a:rPr lang="en-GB" dirty="0"/>
              <a:t>NHS Number is the key to record removal</a:t>
            </a:r>
          </a:p>
          <a:p>
            <a:pPr>
              <a:lnSpc>
                <a:spcPct val="110000"/>
              </a:lnSpc>
            </a:pPr>
            <a:r>
              <a:rPr lang="en-GB" dirty="0"/>
              <a:t>Opt-outs are applied at a point in time, not retrospectively</a:t>
            </a:r>
          </a:p>
          <a:p>
            <a:pPr>
              <a:lnSpc>
                <a:spcPct val="110000"/>
              </a:lnSpc>
            </a:pPr>
            <a:r>
              <a:rPr lang="en-GB" dirty="0"/>
              <a:t>Records containing information about multiple individuals</a:t>
            </a:r>
          </a:p>
          <a:p>
            <a:pPr>
              <a:lnSpc>
                <a:spcPct val="110000"/>
              </a:lnSpc>
            </a:pPr>
            <a:r>
              <a:rPr lang="en-GB" dirty="0"/>
              <a:t>Applies to cross border flows – unless otherwise exempt</a:t>
            </a:r>
          </a:p>
          <a:p>
            <a:pPr>
              <a:lnSpc>
                <a:spcPct val="110000"/>
              </a:lnSpc>
            </a:pPr>
            <a:r>
              <a:rPr lang="en-GB" dirty="0"/>
              <a:t>Statistical publication available</a:t>
            </a:r>
          </a:p>
          <a:p>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pPr/>
              <a:t>15</a:t>
            </a:fld>
            <a:endParaRPr lang="en-GB"/>
          </a:p>
        </p:txBody>
      </p:sp>
      <p:sp>
        <p:nvSpPr>
          <p:cNvPr id="5" name="Rectangle 4">
            <a:extLst>
              <a:ext uri="{FF2B5EF4-FFF2-40B4-BE49-F238E27FC236}">
                <a16:creationId xmlns:a16="http://schemas.microsoft.com/office/drawing/2014/main" id="{C0481550-0158-422C-9860-89A6725277F8}"/>
              </a:ext>
            </a:extLst>
          </p:cNvPr>
          <p:cNvSpPr/>
          <p:nvPr/>
        </p:nvSpPr>
        <p:spPr>
          <a:xfrm>
            <a:off x="261385" y="6261100"/>
            <a:ext cx="237436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3038764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p:txBody>
          <a:bodyPr/>
          <a:lstStyle/>
          <a:p>
            <a:pPr lvl="0"/>
            <a:r>
              <a:rPr lang="en-GB" dirty="0"/>
              <a:t>Clinical audit – local / national</a:t>
            </a:r>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p:txBody>
          <a:bodyPr/>
          <a:lstStyle/>
          <a:p>
            <a:pPr marL="0" indent="0">
              <a:buNone/>
            </a:pPr>
            <a:r>
              <a:rPr lang="en-GB" dirty="0"/>
              <a:t>Opt-out will NOT apply to </a:t>
            </a:r>
            <a:r>
              <a:rPr lang="en-GB" u="sng" dirty="0"/>
              <a:t>local</a:t>
            </a:r>
            <a:r>
              <a:rPr lang="en-GB" dirty="0"/>
              <a:t> clinical audits</a:t>
            </a:r>
          </a:p>
          <a:p>
            <a:r>
              <a:rPr lang="en-GB" dirty="0"/>
              <a:t>Falls within the definition of individual care, as set out in the NDG review “It includes the assurance of safe and high-quality care and treatment through local audit…” </a:t>
            </a:r>
          </a:p>
          <a:p>
            <a:r>
              <a:rPr lang="en-GB" dirty="0"/>
              <a:t>NDG review also set out that data can be used for local clinical audit under implied consent, when undertaken by a team or professional with a legitimate relationship for the patient’s care</a:t>
            </a:r>
          </a:p>
          <a:p>
            <a:endParaRPr lang="en-GB" dirty="0"/>
          </a:p>
          <a:p>
            <a:pPr marL="0" indent="0">
              <a:buNone/>
            </a:pPr>
            <a:r>
              <a:rPr lang="en-GB" dirty="0"/>
              <a:t>Opt-out WILL apply to </a:t>
            </a:r>
            <a:r>
              <a:rPr lang="en-GB" u="sng" dirty="0"/>
              <a:t>national</a:t>
            </a:r>
            <a:r>
              <a:rPr lang="en-GB" dirty="0"/>
              <a:t> clinical audits (unless covered by another exemption)</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10704512" y="6328238"/>
            <a:ext cx="540544"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z="1333"/>
              <a:pPr/>
              <a:t>16</a:t>
            </a:fld>
            <a:endParaRPr lang="en-GB" sz="1333" dirty="0"/>
          </a:p>
        </p:txBody>
      </p:sp>
      <p:sp>
        <p:nvSpPr>
          <p:cNvPr id="7" name="Slide Number Placeholder 3">
            <a:extLst>
              <a:ext uri="{FF2B5EF4-FFF2-40B4-BE49-F238E27FC236}">
                <a16:creationId xmlns:a16="http://schemas.microsoft.com/office/drawing/2014/main" id="{0DADD987-023E-4F4D-AA08-A8ECAD04E7BA}"/>
              </a:ext>
            </a:extLst>
          </p:cNvPr>
          <p:cNvSpPr txBox="1">
            <a:spLocks/>
          </p:cNvSpPr>
          <p:nvPr/>
        </p:nvSpPr>
        <p:spPr>
          <a:xfrm>
            <a:off x="623392" y="6309320"/>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230001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3091-5A7A-47CC-B39A-BD567699FEFA}"/>
              </a:ext>
            </a:extLst>
          </p:cNvPr>
          <p:cNvSpPr>
            <a:spLocks noGrp="1"/>
          </p:cNvSpPr>
          <p:nvPr>
            <p:ph type="title"/>
          </p:nvPr>
        </p:nvSpPr>
        <p:spPr/>
        <p:txBody>
          <a:bodyPr>
            <a:noAutofit/>
          </a:bodyPr>
          <a:lstStyle/>
          <a:p>
            <a:r>
              <a:rPr lang="en-GB" dirty="0"/>
              <a:t>Payments, invoice validation and risk stratification</a:t>
            </a:r>
          </a:p>
        </p:txBody>
      </p:sp>
      <p:sp>
        <p:nvSpPr>
          <p:cNvPr id="3" name="Content Placeholder 2">
            <a:extLst>
              <a:ext uri="{FF2B5EF4-FFF2-40B4-BE49-F238E27FC236}">
                <a16:creationId xmlns:a16="http://schemas.microsoft.com/office/drawing/2014/main" id="{EE547EC4-6E11-4EC1-8624-1B536C0B3676}"/>
              </a:ext>
            </a:extLst>
          </p:cNvPr>
          <p:cNvSpPr>
            <a:spLocks noGrp="1"/>
          </p:cNvSpPr>
          <p:nvPr>
            <p:ph idx="1"/>
          </p:nvPr>
        </p:nvSpPr>
        <p:spPr>
          <a:xfrm>
            <a:off x="623392" y="1092200"/>
            <a:ext cx="10975258" cy="5285800"/>
          </a:xfrm>
        </p:spPr>
        <p:txBody>
          <a:bodyPr>
            <a:normAutofit fontScale="92500" lnSpcReduction="10000"/>
          </a:bodyPr>
          <a:lstStyle/>
          <a:p>
            <a:pPr>
              <a:lnSpc>
                <a:spcPct val="120000"/>
              </a:lnSpc>
              <a:spcBef>
                <a:spcPts val="0"/>
              </a:spcBef>
            </a:pPr>
            <a:r>
              <a:rPr lang="en-GB" b="1" dirty="0"/>
              <a:t>Payments and invoice validation</a:t>
            </a:r>
          </a:p>
          <a:p>
            <a:pPr lvl="1">
              <a:lnSpc>
                <a:spcPct val="120000"/>
              </a:lnSpc>
              <a:spcBef>
                <a:spcPts val="0"/>
              </a:spcBef>
            </a:pPr>
            <a:r>
              <a:rPr lang="en-GB" dirty="0"/>
              <a:t>Anonymised data to be used wherever possible</a:t>
            </a:r>
          </a:p>
          <a:p>
            <a:pPr lvl="1">
              <a:lnSpc>
                <a:spcPct val="120000"/>
              </a:lnSpc>
              <a:spcBef>
                <a:spcPts val="0"/>
              </a:spcBef>
            </a:pPr>
            <a:r>
              <a:rPr lang="en-GB" dirty="0"/>
              <a:t>Will NOT apply to </a:t>
            </a:r>
            <a:r>
              <a:rPr lang="en-GB" b="1" dirty="0"/>
              <a:t>non-contracted </a:t>
            </a:r>
            <a:r>
              <a:rPr lang="en-GB" dirty="0"/>
              <a:t>invoice validation</a:t>
            </a:r>
          </a:p>
          <a:p>
            <a:pPr lvl="1">
              <a:lnSpc>
                <a:spcPct val="120000"/>
              </a:lnSpc>
              <a:spcBef>
                <a:spcPts val="0"/>
              </a:spcBef>
            </a:pPr>
            <a:r>
              <a:rPr lang="en-GB" dirty="0"/>
              <a:t>Will apply to purposes which rely on s251 support* </a:t>
            </a:r>
          </a:p>
          <a:p>
            <a:pPr marL="811213" lvl="1" indent="-203200">
              <a:lnSpc>
                <a:spcPct val="120000"/>
              </a:lnSpc>
              <a:spcBef>
                <a:spcPts val="0"/>
              </a:spcBef>
              <a:buNone/>
            </a:pPr>
            <a:r>
              <a:rPr lang="en-GB" sz="2200" dirty="0"/>
              <a:t>*other than approvals where CAG have waived the standard condition to apply opt-outs</a:t>
            </a:r>
          </a:p>
          <a:p>
            <a:pPr marL="811213" lvl="1" indent="-203200">
              <a:lnSpc>
                <a:spcPct val="120000"/>
              </a:lnSpc>
              <a:spcBef>
                <a:spcPts val="0"/>
              </a:spcBef>
              <a:buNone/>
            </a:pPr>
            <a:r>
              <a:rPr lang="en-GB" sz="2200" dirty="0"/>
              <a:t> </a:t>
            </a:r>
          </a:p>
          <a:p>
            <a:pPr>
              <a:lnSpc>
                <a:spcPct val="120000"/>
              </a:lnSpc>
              <a:spcBef>
                <a:spcPts val="0"/>
              </a:spcBef>
            </a:pPr>
            <a:r>
              <a:rPr lang="en-GB" b="1" dirty="0"/>
              <a:t>Risk stratification</a:t>
            </a:r>
          </a:p>
          <a:p>
            <a:pPr lvl="1">
              <a:lnSpc>
                <a:spcPct val="120000"/>
              </a:lnSpc>
              <a:spcBef>
                <a:spcPts val="0"/>
              </a:spcBef>
            </a:pPr>
            <a:r>
              <a:rPr lang="en-GB" dirty="0"/>
              <a:t>Will NOT apply to risk stratification for case finding, where carried out by a provider involved in an individual’s care (or data processor). This is to be treated as individual care for purposes of the opt-out</a:t>
            </a:r>
          </a:p>
          <a:p>
            <a:pPr lvl="1">
              <a:lnSpc>
                <a:spcPct val="120000"/>
              </a:lnSpc>
              <a:spcBef>
                <a:spcPts val="0"/>
              </a:spcBef>
            </a:pPr>
            <a:r>
              <a:rPr lang="en-GB" dirty="0"/>
              <a:t>WILL apply to all data provided which relies on s251 support under CAG 7-04(a)/2013 </a:t>
            </a:r>
          </a:p>
          <a:p>
            <a:pPr lvl="1">
              <a:lnSpc>
                <a:spcPct val="120000"/>
              </a:lnSpc>
              <a:spcBef>
                <a:spcPts val="0"/>
              </a:spcBef>
            </a:pPr>
            <a:r>
              <a:rPr lang="en-GB" dirty="0"/>
              <a:t>Will NOT apply to data anonymised in line with the ICO code of practice on anonymisation, (i.e. this data does not rely on s251 support)</a:t>
            </a:r>
          </a:p>
          <a:p>
            <a:pPr marL="357188" lvl="1" indent="0">
              <a:lnSpc>
                <a:spcPct val="120000"/>
              </a:lnSpc>
              <a:spcBef>
                <a:spcPts val="0"/>
              </a:spcBef>
              <a:buNone/>
            </a:pPr>
            <a:endParaRPr lang="en-GB" dirty="0"/>
          </a:p>
          <a:p>
            <a:pPr lvl="1">
              <a:lnSpc>
                <a:spcPct val="120000"/>
              </a:lnSpc>
              <a:spcBef>
                <a:spcPts val="0"/>
              </a:spcBef>
            </a:pPr>
            <a:endParaRPr lang="en-GB" dirty="0"/>
          </a:p>
        </p:txBody>
      </p:sp>
      <p:sp>
        <p:nvSpPr>
          <p:cNvPr id="5" name="Slide Number Placeholder 3">
            <a:extLst>
              <a:ext uri="{FF2B5EF4-FFF2-40B4-BE49-F238E27FC236}">
                <a16:creationId xmlns:a16="http://schemas.microsoft.com/office/drawing/2014/main" id="{123D29C3-B24E-45C5-B681-3FFF11245EB9}"/>
              </a:ext>
            </a:extLst>
          </p:cNvPr>
          <p:cNvSpPr txBox="1">
            <a:spLocks/>
          </p:cNvSpPr>
          <p:nvPr/>
        </p:nvSpPr>
        <p:spPr>
          <a:xfrm>
            <a:off x="11568608" y="6213312"/>
            <a:ext cx="540544"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12C2CB-C475-442B-84C1-CBFDBCB34DB3}" type="slidenum">
              <a:rPr lang="en-GB" sz="1333"/>
              <a:pPr/>
              <a:t>17</a:t>
            </a:fld>
            <a:endParaRPr lang="en-GB" sz="1333" dirty="0"/>
          </a:p>
        </p:txBody>
      </p:sp>
      <p:sp>
        <p:nvSpPr>
          <p:cNvPr id="7" name="Slide Number Placeholder 3">
            <a:extLst>
              <a:ext uri="{FF2B5EF4-FFF2-40B4-BE49-F238E27FC236}">
                <a16:creationId xmlns:a16="http://schemas.microsoft.com/office/drawing/2014/main" id="{AB1D9DD1-31C6-4FB0-A80A-D011E86CB3D9}"/>
              </a:ext>
            </a:extLst>
          </p:cNvPr>
          <p:cNvSpPr txBox="1">
            <a:spLocks/>
          </p:cNvSpPr>
          <p:nvPr/>
        </p:nvSpPr>
        <p:spPr>
          <a:xfrm>
            <a:off x="623392" y="6309320"/>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57235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396878"/>
            <a:ext cx="10975258" cy="865186"/>
          </a:xfrm>
        </p:spPr>
        <p:txBody>
          <a:bodyPr>
            <a:normAutofit/>
          </a:bodyPr>
          <a:lstStyle/>
          <a:p>
            <a:r>
              <a:rPr lang="en-GB" dirty="0"/>
              <a:t>Data Protection and confidentiality – a reminder</a:t>
            </a:r>
          </a:p>
        </p:txBody>
      </p:sp>
      <p:sp>
        <p:nvSpPr>
          <p:cNvPr id="3" name="Content Placeholder 2"/>
          <p:cNvSpPr>
            <a:spLocks noGrp="1"/>
          </p:cNvSpPr>
          <p:nvPr>
            <p:ph idx="1"/>
          </p:nvPr>
        </p:nvSpPr>
        <p:spPr>
          <a:xfrm>
            <a:off x="527381" y="1168401"/>
            <a:ext cx="11329259" cy="5332942"/>
          </a:xfrm>
        </p:spPr>
        <p:txBody>
          <a:bodyPr>
            <a:normAutofit fontScale="92500" lnSpcReduction="20000"/>
          </a:bodyPr>
          <a:lstStyle/>
          <a:p>
            <a:pPr>
              <a:lnSpc>
                <a:spcPct val="120000"/>
              </a:lnSpc>
              <a:spcBef>
                <a:spcPts val="0"/>
              </a:spcBef>
            </a:pPr>
            <a:r>
              <a:rPr lang="en-US" sz="2800" dirty="0">
                <a:solidFill>
                  <a:schemeClr val="tx1"/>
                </a:solidFill>
              </a:rPr>
              <a:t>GDPR requires that processing of personal data is </a:t>
            </a:r>
            <a:r>
              <a:rPr lang="en-US" sz="2800" b="1" dirty="0">
                <a:solidFill>
                  <a:schemeClr val="tx1"/>
                </a:solidFill>
              </a:rPr>
              <a:t>fair,</a:t>
            </a:r>
            <a:r>
              <a:rPr lang="en-US" sz="2800" dirty="0">
                <a:solidFill>
                  <a:schemeClr val="tx1"/>
                </a:solidFill>
              </a:rPr>
              <a:t> </a:t>
            </a:r>
            <a:r>
              <a:rPr lang="en-US" sz="2800" b="1" dirty="0">
                <a:solidFill>
                  <a:schemeClr val="tx1"/>
                </a:solidFill>
              </a:rPr>
              <a:t>lawful</a:t>
            </a:r>
            <a:r>
              <a:rPr lang="en-US" sz="2800" dirty="0">
                <a:solidFill>
                  <a:schemeClr val="tx1"/>
                </a:solidFill>
              </a:rPr>
              <a:t> and </a:t>
            </a:r>
            <a:r>
              <a:rPr lang="en-US" sz="2800" b="1" dirty="0">
                <a:solidFill>
                  <a:schemeClr val="tx1"/>
                </a:solidFill>
              </a:rPr>
              <a:t>transparent</a:t>
            </a:r>
            <a:endParaRPr lang="en-US" sz="2800" dirty="0">
              <a:solidFill>
                <a:schemeClr val="tx1"/>
              </a:solidFill>
            </a:endParaRPr>
          </a:p>
          <a:p>
            <a:pPr>
              <a:lnSpc>
                <a:spcPct val="120000"/>
              </a:lnSpc>
              <a:spcBef>
                <a:spcPts val="800"/>
              </a:spcBef>
            </a:pPr>
            <a:r>
              <a:rPr lang="en-US" sz="2800" dirty="0">
                <a:solidFill>
                  <a:schemeClr val="tx1"/>
                </a:solidFill>
              </a:rPr>
              <a:t>To be </a:t>
            </a:r>
            <a:r>
              <a:rPr lang="en-US" sz="2800" b="1" dirty="0">
                <a:solidFill>
                  <a:schemeClr val="tx1"/>
                </a:solidFill>
              </a:rPr>
              <a:t>lawful </a:t>
            </a:r>
            <a:r>
              <a:rPr lang="en-US" sz="2800" dirty="0">
                <a:solidFill>
                  <a:schemeClr val="tx1"/>
                </a:solidFill>
              </a:rPr>
              <a:t>in the UK the common </a:t>
            </a:r>
            <a:r>
              <a:rPr lang="en-GB" sz="2800" dirty="0">
                <a:solidFill>
                  <a:schemeClr val="tx1"/>
                </a:solidFill>
              </a:rPr>
              <a:t>law duty of confidentiality (CLDC) must also be satisfied</a:t>
            </a:r>
          </a:p>
          <a:p>
            <a:pPr>
              <a:lnSpc>
                <a:spcPct val="115000"/>
              </a:lnSpc>
              <a:spcBef>
                <a:spcPts val="800"/>
              </a:spcBef>
            </a:pPr>
            <a:r>
              <a:rPr lang="en-GB" sz="2800" dirty="0">
                <a:solidFill>
                  <a:schemeClr val="tx1"/>
                </a:solidFill>
              </a:rPr>
              <a:t>This means under the GDPR that for health and care data:</a:t>
            </a:r>
          </a:p>
          <a:p>
            <a:pPr marL="956709" lvl="3" indent="-474121">
              <a:spcBef>
                <a:spcPts val="800"/>
              </a:spcBef>
            </a:pPr>
            <a:r>
              <a:rPr lang="en-US" dirty="0">
                <a:solidFill>
                  <a:schemeClr val="tx1"/>
                </a:solidFill>
              </a:rPr>
              <a:t>an Article 6 condition needs to be satisfied (for personal data); </a:t>
            </a:r>
            <a:r>
              <a:rPr lang="en-US" b="1" u="sng" dirty="0">
                <a:solidFill>
                  <a:schemeClr val="tx1"/>
                </a:solidFill>
              </a:rPr>
              <a:t>and</a:t>
            </a:r>
            <a:endParaRPr lang="en-GB" dirty="0">
              <a:solidFill>
                <a:schemeClr val="tx1"/>
              </a:solidFill>
            </a:endParaRPr>
          </a:p>
          <a:p>
            <a:pPr marL="956709" lvl="3" indent="-474121">
              <a:spcBef>
                <a:spcPts val="800"/>
              </a:spcBef>
              <a:spcAft>
                <a:spcPts val="800"/>
              </a:spcAft>
            </a:pPr>
            <a:r>
              <a:rPr lang="en-US" dirty="0">
                <a:solidFill>
                  <a:schemeClr val="tx1"/>
                </a:solidFill>
              </a:rPr>
              <a:t>an Article 9 condition needs to be satisfied (as health data is a special category of data) </a:t>
            </a:r>
            <a:r>
              <a:rPr lang="en-US" b="1" u="sng" dirty="0">
                <a:solidFill>
                  <a:schemeClr val="tx1"/>
                </a:solidFill>
              </a:rPr>
              <a:t>and</a:t>
            </a:r>
            <a:endParaRPr lang="en-GB" dirty="0">
              <a:solidFill>
                <a:schemeClr val="tx1"/>
              </a:solidFill>
            </a:endParaRPr>
          </a:p>
          <a:p>
            <a:pPr>
              <a:spcBef>
                <a:spcPts val="800"/>
              </a:spcBef>
            </a:pPr>
            <a:r>
              <a:rPr lang="en-GB" sz="2800" dirty="0">
                <a:solidFill>
                  <a:schemeClr val="tx1"/>
                </a:solidFill>
              </a:rPr>
              <a:t>To respect confidentiality</a:t>
            </a:r>
            <a:endParaRPr lang="en-US" sz="2800" dirty="0">
              <a:solidFill>
                <a:schemeClr val="tx1"/>
              </a:solidFill>
            </a:endParaRPr>
          </a:p>
          <a:p>
            <a:pPr marL="956709" lvl="3" indent="-474121">
              <a:lnSpc>
                <a:spcPct val="120000"/>
              </a:lnSpc>
              <a:spcBef>
                <a:spcPts val="0"/>
              </a:spcBef>
            </a:pPr>
            <a:r>
              <a:rPr lang="en-US" dirty="0">
                <a:solidFill>
                  <a:schemeClr val="tx1"/>
                </a:solidFill>
              </a:rPr>
              <a:t>there is consent from a patient for the use of their data under common law </a:t>
            </a:r>
            <a:r>
              <a:rPr lang="en-US" b="1" u="sng" dirty="0">
                <a:solidFill>
                  <a:schemeClr val="tx1"/>
                </a:solidFill>
              </a:rPr>
              <a:t>or</a:t>
            </a:r>
            <a:r>
              <a:rPr lang="en-US" dirty="0">
                <a:solidFill>
                  <a:schemeClr val="tx1"/>
                </a:solidFill>
              </a:rPr>
              <a:t> there is another legal basis which enables the common law duty to be set aside (i.e. there is a mandatory legal requirement, overriding public interest, or Section 251 support) </a:t>
            </a:r>
            <a:endParaRPr lang="en-GB" dirty="0">
              <a:solidFill>
                <a:schemeClr val="tx1"/>
              </a:solidFill>
            </a:endParaRPr>
          </a:p>
          <a:p>
            <a:pPr>
              <a:lnSpc>
                <a:spcPct val="115000"/>
              </a:lnSpc>
            </a:pPr>
            <a:endParaRPr lang="en-GB" sz="2667" dirty="0">
              <a:latin typeface="Calibri"/>
              <a:ea typeface="Calibri"/>
              <a:cs typeface="Times New Roman"/>
            </a:endParaRPr>
          </a:p>
          <a:p>
            <a:pPr marL="0" indent="0">
              <a:spcBef>
                <a:spcPts val="0"/>
              </a:spcBef>
              <a:buNone/>
            </a:pPr>
            <a:endParaRPr lang="en-GB" sz="2667" b="1" dirty="0"/>
          </a:p>
          <a:p>
            <a:pPr marL="0" indent="0">
              <a:spcBef>
                <a:spcPts val="0"/>
              </a:spcBef>
              <a:buNone/>
            </a:pPr>
            <a:endParaRPr lang="en-GB" sz="2667" b="1" dirty="0"/>
          </a:p>
        </p:txBody>
      </p:sp>
      <p:sp>
        <p:nvSpPr>
          <p:cNvPr id="4" name="Rectangle 3">
            <a:extLst>
              <a:ext uri="{FF2B5EF4-FFF2-40B4-BE49-F238E27FC236}">
                <a16:creationId xmlns:a16="http://schemas.microsoft.com/office/drawing/2014/main" id="{CC6F23B3-5444-44B2-A9D0-EA0BAD419DA8}"/>
              </a:ext>
            </a:extLst>
          </p:cNvPr>
          <p:cNvSpPr/>
          <p:nvPr/>
        </p:nvSpPr>
        <p:spPr>
          <a:xfrm>
            <a:off x="244607" y="6440950"/>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106975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Check for National Data Opt-outs</a:t>
            </a:r>
          </a:p>
        </p:txBody>
      </p:sp>
      <p:sp>
        <p:nvSpPr>
          <p:cNvPr id="4" name="Slide Number Placeholder 3"/>
          <p:cNvSpPr>
            <a:spLocks noGrp="1"/>
          </p:cNvSpPr>
          <p:nvPr>
            <p:ph type="sldNum" sz="quarter" idx="12"/>
          </p:nvPr>
        </p:nvSpPr>
        <p:spPr/>
        <p:txBody>
          <a:bodyPr/>
          <a:lstStyle/>
          <a:p>
            <a:fld id="{E6607247-EB78-480B-A962-35111A450531}" type="slidenum">
              <a:rPr lang="en-GB" smtClean="0"/>
              <a:t>19</a:t>
            </a:fld>
            <a:endParaRPr lang="en-GB"/>
          </a:p>
        </p:txBody>
      </p:sp>
      <p:sp>
        <p:nvSpPr>
          <p:cNvPr id="3" name="Text Placeholder 2">
            <a:extLst>
              <a:ext uri="{FF2B5EF4-FFF2-40B4-BE49-F238E27FC236}">
                <a16:creationId xmlns:a16="http://schemas.microsoft.com/office/drawing/2014/main" id="{F01E1258-0FC9-473A-A00A-07AE03D4F8B1}"/>
              </a:ext>
            </a:extLst>
          </p:cNvPr>
          <p:cNvSpPr>
            <a:spLocks noGrp="1"/>
          </p:cNvSpPr>
          <p:nvPr>
            <p:ph type="body" idx="1"/>
          </p:nvPr>
        </p:nvSpPr>
        <p:spPr/>
        <p:txBody>
          <a:bodyPr/>
          <a:lstStyle/>
          <a:p>
            <a:r>
              <a:rPr lang="en-GB" dirty="0"/>
              <a:t>How the service works</a:t>
            </a:r>
          </a:p>
        </p:txBody>
      </p:sp>
    </p:spTree>
    <p:extLst>
      <p:ext uri="{BB962C8B-B14F-4D97-AF65-F5344CB8AC3E}">
        <p14:creationId xmlns:p14="http://schemas.microsoft.com/office/powerpoint/2010/main" val="272332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33" y="388410"/>
            <a:ext cx="10975258" cy="865186"/>
          </a:xfrm>
        </p:spPr>
        <p:txBody>
          <a:bodyPr/>
          <a:lstStyle/>
          <a:p>
            <a:r>
              <a:rPr lang="en-GB" dirty="0"/>
              <a:t>Agenda</a:t>
            </a:r>
          </a:p>
        </p:txBody>
      </p:sp>
      <p:sp>
        <p:nvSpPr>
          <p:cNvPr id="4" name="Content Placeholder 3"/>
          <p:cNvSpPr>
            <a:spLocks noGrp="1"/>
          </p:cNvSpPr>
          <p:nvPr>
            <p:ph idx="1"/>
          </p:nvPr>
        </p:nvSpPr>
        <p:spPr>
          <a:xfrm>
            <a:off x="604742" y="1185864"/>
            <a:ext cx="10975258" cy="5075236"/>
          </a:xfrm>
        </p:spPr>
        <p:txBody>
          <a:bodyPr/>
          <a:lstStyle/>
          <a:p>
            <a:pPr>
              <a:spcAft>
                <a:spcPts val="600"/>
              </a:spcAft>
            </a:pPr>
            <a:r>
              <a:rPr lang="en-GB" dirty="0"/>
              <a:t>Setting service</a:t>
            </a:r>
          </a:p>
          <a:p>
            <a:pPr>
              <a:spcAft>
                <a:spcPts val="600"/>
              </a:spcAft>
            </a:pPr>
            <a:r>
              <a:rPr lang="en-GB" dirty="0"/>
              <a:t>National data opt-out policy summary</a:t>
            </a:r>
          </a:p>
          <a:p>
            <a:pPr>
              <a:spcAft>
                <a:spcPts val="600"/>
              </a:spcAft>
            </a:pPr>
            <a:r>
              <a:rPr lang="en-GB" dirty="0"/>
              <a:t>Check for National Data Opt-outs service</a:t>
            </a:r>
          </a:p>
          <a:p>
            <a:pPr>
              <a:spcAft>
                <a:spcPts val="600"/>
              </a:spcAft>
            </a:pPr>
            <a:r>
              <a:rPr lang="en-GB" dirty="0"/>
              <a:t>Compliance resources</a:t>
            </a:r>
          </a:p>
          <a:p>
            <a:pPr>
              <a:spcAft>
                <a:spcPts val="600"/>
              </a:spcAft>
            </a:pPr>
            <a:r>
              <a:rPr lang="en-GB" dirty="0"/>
              <a:t>Further information</a:t>
            </a:r>
          </a:p>
          <a:p>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t>2</a:t>
            </a:fld>
            <a:endParaRPr lang="en-GB"/>
          </a:p>
        </p:txBody>
      </p:sp>
      <p:sp>
        <p:nvSpPr>
          <p:cNvPr id="5" name="Rectangle 4">
            <a:extLst>
              <a:ext uri="{FF2B5EF4-FFF2-40B4-BE49-F238E27FC236}">
                <a16:creationId xmlns:a16="http://schemas.microsoft.com/office/drawing/2014/main" id="{07F5AA39-58FE-407C-B1B0-0B62D05F3AD1}"/>
              </a:ext>
            </a:extLst>
          </p:cNvPr>
          <p:cNvSpPr/>
          <p:nvPr/>
        </p:nvSpPr>
        <p:spPr>
          <a:xfrm>
            <a:off x="244607" y="6167990"/>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37716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FC8E-7584-438E-8517-8BA2673A93A2}"/>
              </a:ext>
            </a:extLst>
          </p:cNvPr>
          <p:cNvSpPr>
            <a:spLocks noGrp="1"/>
          </p:cNvSpPr>
          <p:nvPr>
            <p:ph type="title"/>
          </p:nvPr>
        </p:nvSpPr>
        <p:spPr>
          <a:xfrm>
            <a:off x="781585" y="378264"/>
            <a:ext cx="10176000" cy="706091"/>
          </a:xfrm>
        </p:spPr>
        <p:txBody>
          <a:bodyPr>
            <a:normAutofit/>
          </a:bodyPr>
          <a:lstStyle/>
          <a:p>
            <a:r>
              <a:rPr lang="en-GB" dirty="0"/>
              <a:t>Overview of the end to end service</a:t>
            </a:r>
          </a:p>
        </p:txBody>
      </p:sp>
      <p:sp>
        <p:nvSpPr>
          <p:cNvPr id="4" name="Slide Number Placeholder 3">
            <a:extLst>
              <a:ext uri="{FF2B5EF4-FFF2-40B4-BE49-F238E27FC236}">
                <a16:creationId xmlns:a16="http://schemas.microsoft.com/office/drawing/2014/main" id="{7C6FCD56-01C3-4760-B011-C9C7A3CB4EB4}"/>
              </a:ext>
            </a:extLst>
          </p:cNvPr>
          <p:cNvSpPr>
            <a:spLocks noGrp="1"/>
          </p:cNvSpPr>
          <p:nvPr>
            <p:ph type="sldNum" sz="quarter" idx="12"/>
          </p:nvPr>
        </p:nvSpPr>
        <p:spPr>
          <a:xfrm>
            <a:off x="8509172" y="6480494"/>
            <a:ext cx="2844800" cy="365125"/>
          </a:xfrm>
        </p:spPr>
        <p:txBody>
          <a:bodyPr/>
          <a:lstStyle/>
          <a:p>
            <a:fld id="{280AA684-6FB9-400F-B313-F111F0F48737}" type="slidenum">
              <a:rPr lang="en-GB" sz="1467">
                <a:solidFill>
                  <a:srgbClr val="424D58"/>
                </a:solidFill>
              </a:rPr>
              <a:pPr/>
              <a:t>20</a:t>
            </a:fld>
            <a:endParaRPr lang="en-GB" sz="1467" dirty="0">
              <a:solidFill>
                <a:srgbClr val="424D58"/>
              </a:solidFill>
            </a:endParaRPr>
          </a:p>
        </p:txBody>
      </p:sp>
      <p:pic>
        <p:nvPicPr>
          <p:cNvPr id="5" name="Picture 2" descr="Image result for smartphone pc icon">
            <a:hlinkClick r:id="rId3"/>
            <a:extLst>
              <a:ext uri="{FF2B5EF4-FFF2-40B4-BE49-F238E27FC236}">
                <a16:creationId xmlns:a16="http://schemas.microsoft.com/office/drawing/2014/main" id="{2CD7B48B-571F-40CD-BC19-02F06C260681}"/>
              </a:ext>
            </a:extLst>
          </p:cNvPr>
          <p:cNvPicPr>
            <a:picLocks noChangeAspect="1" noChangeArrowheads="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28320" y="1872457"/>
            <a:ext cx="2167025" cy="985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all centre icon">
            <a:hlinkClick r:id="rId6"/>
            <a:extLst>
              <a:ext uri="{FF2B5EF4-FFF2-40B4-BE49-F238E27FC236}">
                <a16:creationId xmlns:a16="http://schemas.microsoft.com/office/drawing/2014/main" id="{E4BBA562-1C60-4220-8BBE-2B4788ABF6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9947" y="4176712"/>
            <a:ext cx="1443767" cy="1079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5A942B-4E0D-4D54-BDEB-DBCC9018E56A}"/>
              </a:ext>
            </a:extLst>
          </p:cNvPr>
          <p:cNvPicPr>
            <a:picLocks noChangeAspect="1"/>
          </p:cNvPicPr>
          <p:nvPr/>
        </p:nvPicPr>
        <p:blipFill>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6499"/>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4494145" y="2821984"/>
            <a:ext cx="1309307" cy="1309307"/>
          </a:xfrm>
          <a:prstGeom prst="rect">
            <a:avLst/>
          </a:prstGeom>
          <a:solidFill>
            <a:schemeClr val="bg1"/>
          </a:solidFill>
        </p:spPr>
      </p:pic>
      <p:sp>
        <p:nvSpPr>
          <p:cNvPr id="9" name="Title 1">
            <a:extLst>
              <a:ext uri="{FF2B5EF4-FFF2-40B4-BE49-F238E27FC236}">
                <a16:creationId xmlns:a16="http://schemas.microsoft.com/office/drawing/2014/main" id="{8439D187-1C6C-4B87-B18A-0E97C0B88697}"/>
              </a:ext>
            </a:extLst>
          </p:cNvPr>
          <p:cNvSpPr txBox="1">
            <a:spLocks/>
          </p:cNvSpPr>
          <p:nvPr/>
        </p:nvSpPr>
        <p:spPr>
          <a:xfrm>
            <a:off x="868343" y="3427821"/>
            <a:ext cx="2112235" cy="576064"/>
          </a:xfrm>
          <a:prstGeom prst="rect">
            <a:avLst/>
          </a:prstGeom>
        </p:spPr>
        <p:txBody>
          <a:bodyPr vert="horz" lIns="0" tIns="0" rIns="0" bIns="0" rtlCol="0" anchor="t">
            <a:normAutofit fontScale="925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2133" dirty="0"/>
              <a:t>Empower patients</a:t>
            </a:r>
          </a:p>
        </p:txBody>
      </p:sp>
      <p:sp>
        <p:nvSpPr>
          <p:cNvPr id="10" name="Title 1">
            <a:extLst>
              <a:ext uri="{FF2B5EF4-FFF2-40B4-BE49-F238E27FC236}">
                <a16:creationId xmlns:a16="http://schemas.microsoft.com/office/drawing/2014/main" id="{6FBE417F-4DD3-4AD8-BE71-8F7067BA90E7}"/>
              </a:ext>
            </a:extLst>
          </p:cNvPr>
          <p:cNvSpPr txBox="1">
            <a:spLocks/>
          </p:cNvSpPr>
          <p:nvPr/>
        </p:nvSpPr>
        <p:spPr>
          <a:xfrm>
            <a:off x="4179288" y="4324072"/>
            <a:ext cx="1813433" cy="619818"/>
          </a:xfrm>
          <a:prstGeom prst="rect">
            <a:avLst/>
          </a:prstGeom>
        </p:spPr>
        <p:txBody>
          <a:bodyPr vert="horz" lIns="0" tIns="0" rIns="0" bIns="0" rtlCol="0" anchor="t">
            <a:normAutofit fontScale="70000" lnSpcReduction="2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2133" dirty="0"/>
              <a:t>Store national data opt-out once – </a:t>
            </a:r>
          </a:p>
          <a:p>
            <a:pPr algn="ctr"/>
            <a:r>
              <a:rPr lang="en-GB" sz="2133" dirty="0"/>
              <a:t>use for all</a:t>
            </a:r>
          </a:p>
        </p:txBody>
      </p:sp>
      <p:sp>
        <p:nvSpPr>
          <p:cNvPr id="12" name="Title 1">
            <a:extLst>
              <a:ext uri="{FF2B5EF4-FFF2-40B4-BE49-F238E27FC236}">
                <a16:creationId xmlns:a16="http://schemas.microsoft.com/office/drawing/2014/main" id="{D987989D-4FB1-4A80-BECC-358DD09CC3F4}"/>
              </a:ext>
            </a:extLst>
          </p:cNvPr>
          <p:cNvSpPr txBox="1">
            <a:spLocks/>
          </p:cNvSpPr>
          <p:nvPr/>
        </p:nvSpPr>
        <p:spPr>
          <a:xfrm>
            <a:off x="7549065" y="3307425"/>
            <a:ext cx="2112235" cy="576064"/>
          </a:xfrm>
          <a:prstGeom prst="rect">
            <a:avLst/>
          </a:prstGeom>
        </p:spPr>
        <p:txBody>
          <a:bodyPr vert="horz" lIns="0" tIns="0" rIns="0" bIns="0" rtlCol="0" anchor="t">
            <a:normAutofit fontScale="70000" lnSpcReduction="20000"/>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pPr algn="ctr"/>
            <a:r>
              <a:rPr lang="en-GB" sz="2133" dirty="0"/>
              <a:t>Make service simple to use to apply opt-outs </a:t>
            </a:r>
          </a:p>
        </p:txBody>
      </p:sp>
      <p:sp>
        <p:nvSpPr>
          <p:cNvPr id="13" name="Oval 12">
            <a:extLst>
              <a:ext uri="{FF2B5EF4-FFF2-40B4-BE49-F238E27FC236}">
                <a16:creationId xmlns:a16="http://schemas.microsoft.com/office/drawing/2014/main" id="{953CA9CA-75DA-4B73-8348-518F96D0C0CE}"/>
              </a:ext>
            </a:extLst>
          </p:cNvPr>
          <p:cNvSpPr/>
          <p:nvPr/>
        </p:nvSpPr>
        <p:spPr>
          <a:xfrm>
            <a:off x="7837097" y="1558381"/>
            <a:ext cx="1536171" cy="14401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National bodies</a:t>
            </a:r>
          </a:p>
        </p:txBody>
      </p:sp>
      <p:sp>
        <p:nvSpPr>
          <p:cNvPr id="14" name="Oval 13">
            <a:extLst>
              <a:ext uri="{FF2B5EF4-FFF2-40B4-BE49-F238E27FC236}">
                <a16:creationId xmlns:a16="http://schemas.microsoft.com/office/drawing/2014/main" id="{65EA7B64-A8C4-4E5E-85B6-3D8E686457A1}"/>
              </a:ext>
            </a:extLst>
          </p:cNvPr>
          <p:cNvSpPr/>
          <p:nvPr/>
        </p:nvSpPr>
        <p:spPr>
          <a:xfrm>
            <a:off x="7837097" y="4131291"/>
            <a:ext cx="1536171" cy="144016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Local health and care orgs</a:t>
            </a:r>
          </a:p>
        </p:txBody>
      </p:sp>
      <p:sp>
        <p:nvSpPr>
          <p:cNvPr id="15" name="Arrow: Left-Right 14">
            <a:extLst>
              <a:ext uri="{FF2B5EF4-FFF2-40B4-BE49-F238E27FC236}">
                <a16:creationId xmlns:a16="http://schemas.microsoft.com/office/drawing/2014/main" id="{B3600C3D-3A06-4085-9C78-6C2730077757}"/>
              </a:ext>
            </a:extLst>
          </p:cNvPr>
          <p:cNvSpPr/>
          <p:nvPr/>
        </p:nvSpPr>
        <p:spPr>
          <a:xfrm rot="1552481">
            <a:off x="2940553" y="2640542"/>
            <a:ext cx="1309307" cy="48005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6" name="Arrow: Left-Right 15">
            <a:extLst>
              <a:ext uri="{FF2B5EF4-FFF2-40B4-BE49-F238E27FC236}">
                <a16:creationId xmlns:a16="http://schemas.microsoft.com/office/drawing/2014/main" id="{BFBB8339-09F7-4E88-84E0-2AE991F8F887}"/>
              </a:ext>
            </a:extLst>
          </p:cNvPr>
          <p:cNvSpPr/>
          <p:nvPr/>
        </p:nvSpPr>
        <p:spPr>
          <a:xfrm rot="20194435">
            <a:off x="2942899" y="3860606"/>
            <a:ext cx="1309307" cy="48005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7" name="Arrow: Left-Right 16">
            <a:extLst>
              <a:ext uri="{FF2B5EF4-FFF2-40B4-BE49-F238E27FC236}">
                <a16:creationId xmlns:a16="http://schemas.microsoft.com/office/drawing/2014/main" id="{7CC296B4-A87E-4E99-8E77-6D2B11574423}"/>
              </a:ext>
            </a:extLst>
          </p:cNvPr>
          <p:cNvSpPr/>
          <p:nvPr/>
        </p:nvSpPr>
        <p:spPr>
          <a:xfrm rot="1552481">
            <a:off x="6043045" y="3860606"/>
            <a:ext cx="1309307" cy="48005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Arrow: Left-Right 18">
            <a:extLst>
              <a:ext uri="{FF2B5EF4-FFF2-40B4-BE49-F238E27FC236}">
                <a16:creationId xmlns:a16="http://schemas.microsoft.com/office/drawing/2014/main" id="{234C2CBD-85EE-4D8D-8238-C68C0298DF26}"/>
              </a:ext>
            </a:extLst>
          </p:cNvPr>
          <p:cNvSpPr/>
          <p:nvPr/>
        </p:nvSpPr>
        <p:spPr>
          <a:xfrm rot="20194435">
            <a:off x="6006272" y="2543604"/>
            <a:ext cx="1309307" cy="48005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Arrow: Right 19">
            <a:extLst>
              <a:ext uri="{FF2B5EF4-FFF2-40B4-BE49-F238E27FC236}">
                <a16:creationId xmlns:a16="http://schemas.microsoft.com/office/drawing/2014/main" id="{9CD4CFA8-FA5B-4D2D-8596-612BDBE3D6C6}"/>
              </a:ext>
            </a:extLst>
          </p:cNvPr>
          <p:cNvSpPr/>
          <p:nvPr/>
        </p:nvSpPr>
        <p:spPr>
          <a:xfrm>
            <a:off x="9517027" y="1984680"/>
            <a:ext cx="1736516" cy="5584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2" name="Arrow: Right 21">
            <a:extLst>
              <a:ext uri="{FF2B5EF4-FFF2-40B4-BE49-F238E27FC236}">
                <a16:creationId xmlns:a16="http://schemas.microsoft.com/office/drawing/2014/main" id="{7D762FC9-9F11-46BA-8F07-929C4D1C5653}"/>
              </a:ext>
            </a:extLst>
          </p:cNvPr>
          <p:cNvSpPr/>
          <p:nvPr/>
        </p:nvSpPr>
        <p:spPr>
          <a:xfrm rot="20164285">
            <a:off x="9315881" y="1238385"/>
            <a:ext cx="1736516" cy="5584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3" name="Arrow: Right 22">
            <a:extLst>
              <a:ext uri="{FF2B5EF4-FFF2-40B4-BE49-F238E27FC236}">
                <a16:creationId xmlns:a16="http://schemas.microsoft.com/office/drawing/2014/main" id="{9B27255D-116E-4E8D-81BA-5A79EEBC3B44}"/>
              </a:ext>
            </a:extLst>
          </p:cNvPr>
          <p:cNvSpPr/>
          <p:nvPr/>
        </p:nvSpPr>
        <p:spPr>
          <a:xfrm rot="921489">
            <a:off x="9395409" y="2612720"/>
            <a:ext cx="1736516" cy="5584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4" name="Arrow: Right 23">
            <a:extLst>
              <a:ext uri="{FF2B5EF4-FFF2-40B4-BE49-F238E27FC236}">
                <a16:creationId xmlns:a16="http://schemas.microsoft.com/office/drawing/2014/main" id="{4EA24349-30ED-4785-9E4B-66DD7812AA2B}"/>
              </a:ext>
            </a:extLst>
          </p:cNvPr>
          <p:cNvSpPr/>
          <p:nvPr/>
        </p:nvSpPr>
        <p:spPr>
          <a:xfrm>
            <a:off x="9549034" y="4592757"/>
            <a:ext cx="1736516" cy="5584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5" name="Arrow: Right 24">
            <a:extLst>
              <a:ext uri="{FF2B5EF4-FFF2-40B4-BE49-F238E27FC236}">
                <a16:creationId xmlns:a16="http://schemas.microsoft.com/office/drawing/2014/main" id="{445AECA8-D24B-41EF-A18B-0883BC2D5245}"/>
              </a:ext>
            </a:extLst>
          </p:cNvPr>
          <p:cNvSpPr/>
          <p:nvPr/>
        </p:nvSpPr>
        <p:spPr>
          <a:xfrm rot="20164285">
            <a:off x="9347887" y="3846463"/>
            <a:ext cx="1736516" cy="5584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6" name="Arrow: Right 25">
            <a:extLst>
              <a:ext uri="{FF2B5EF4-FFF2-40B4-BE49-F238E27FC236}">
                <a16:creationId xmlns:a16="http://schemas.microsoft.com/office/drawing/2014/main" id="{217E95A4-B162-460C-B00E-2C8773859380}"/>
              </a:ext>
            </a:extLst>
          </p:cNvPr>
          <p:cNvSpPr/>
          <p:nvPr/>
        </p:nvSpPr>
        <p:spPr>
          <a:xfrm rot="921489">
            <a:off x="9427415" y="5220797"/>
            <a:ext cx="1736516" cy="55842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3" name="TextBox 2"/>
          <p:cNvSpPr txBox="1"/>
          <p:nvPr/>
        </p:nvSpPr>
        <p:spPr>
          <a:xfrm>
            <a:off x="461766" y="6065170"/>
            <a:ext cx="11713301" cy="584775"/>
          </a:xfrm>
          <a:prstGeom prst="rect">
            <a:avLst/>
          </a:prstGeom>
          <a:noFill/>
        </p:spPr>
        <p:txBody>
          <a:bodyPr wrap="square" rtlCol="0">
            <a:spAutoFit/>
          </a:bodyPr>
          <a:lstStyle/>
          <a:p>
            <a:r>
              <a:rPr lang="en-GB" sz="1600" dirty="0"/>
              <a:t>NHS Digital and Public Health England are applying national data opt-outs, 9 other national bodies now confirmed they comply with the policy. </a:t>
            </a:r>
            <a:r>
              <a:rPr lang="en-GB" sz="1600" b="1" dirty="0"/>
              <a:t>All other health and adult social care organisations are required to be compliant by March 2020.</a:t>
            </a:r>
          </a:p>
        </p:txBody>
      </p:sp>
      <p:sp>
        <p:nvSpPr>
          <p:cNvPr id="27" name="Rectangle: Rounded Corners 26">
            <a:extLst>
              <a:ext uri="{FF2B5EF4-FFF2-40B4-BE49-F238E27FC236}">
                <a16:creationId xmlns:a16="http://schemas.microsoft.com/office/drawing/2014/main" id="{7476202A-5A88-4670-AAF6-B44932B01E7B}"/>
              </a:ext>
            </a:extLst>
          </p:cNvPr>
          <p:cNvSpPr/>
          <p:nvPr/>
        </p:nvSpPr>
        <p:spPr>
          <a:xfrm>
            <a:off x="6003924" y="910219"/>
            <a:ext cx="5895339" cy="50651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62839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A9FE-815F-4786-A275-347A530FB84F}"/>
              </a:ext>
            </a:extLst>
          </p:cNvPr>
          <p:cNvSpPr>
            <a:spLocks noGrp="1"/>
          </p:cNvSpPr>
          <p:nvPr>
            <p:ph type="title"/>
          </p:nvPr>
        </p:nvSpPr>
        <p:spPr>
          <a:xfrm>
            <a:off x="612000" y="320678"/>
            <a:ext cx="10975258" cy="534689"/>
          </a:xfrm>
        </p:spPr>
        <p:txBody>
          <a:bodyPr>
            <a:normAutofit/>
          </a:bodyPr>
          <a:lstStyle/>
          <a:p>
            <a:r>
              <a:rPr lang="en-GB" dirty="0"/>
              <a:t>How it works</a:t>
            </a:r>
          </a:p>
        </p:txBody>
      </p:sp>
      <p:sp>
        <p:nvSpPr>
          <p:cNvPr id="4" name="Slide Number Placeholder 3">
            <a:extLst>
              <a:ext uri="{FF2B5EF4-FFF2-40B4-BE49-F238E27FC236}">
                <a16:creationId xmlns:a16="http://schemas.microsoft.com/office/drawing/2014/main" id="{E16AE479-D37F-4569-968A-5B6866D22015}"/>
              </a:ext>
            </a:extLst>
          </p:cNvPr>
          <p:cNvSpPr>
            <a:spLocks noGrp="1"/>
          </p:cNvSpPr>
          <p:nvPr>
            <p:ph type="sldNum" sz="quarter" idx="12"/>
          </p:nvPr>
        </p:nvSpPr>
        <p:spPr/>
        <p:txBody>
          <a:bodyPr/>
          <a:lstStyle/>
          <a:p>
            <a:fld id="{4F2E129E-16B7-480B-972E-C025DBFD1D53}" type="slidenum">
              <a:rPr lang="en-GB" smtClean="0">
                <a:solidFill>
                  <a:srgbClr val="424D58"/>
                </a:solidFill>
              </a:rPr>
              <a:pPr/>
              <a:t>21</a:t>
            </a:fld>
            <a:endParaRPr lang="en-GB" dirty="0">
              <a:solidFill>
                <a:srgbClr val="424D58"/>
              </a:solidFill>
            </a:endParaRPr>
          </a:p>
        </p:txBody>
      </p:sp>
      <p:grpSp>
        <p:nvGrpSpPr>
          <p:cNvPr id="24" name="Group 23"/>
          <p:cNvGrpSpPr/>
          <p:nvPr/>
        </p:nvGrpSpPr>
        <p:grpSpPr>
          <a:xfrm>
            <a:off x="334742" y="1244837"/>
            <a:ext cx="2886129" cy="2841463"/>
            <a:chOff x="170779" y="1522621"/>
            <a:chExt cx="2164597" cy="2131097"/>
          </a:xfrm>
        </p:grpSpPr>
        <p:pic>
          <p:nvPicPr>
            <p:cNvPr id="13" name="Picture 4" descr="Related image">
              <a:hlinkClick r:id="rId3"/>
              <a:extLst>
                <a:ext uri="{FF2B5EF4-FFF2-40B4-BE49-F238E27FC236}">
                  <a16:creationId xmlns:a16="http://schemas.microsoft.com/office/drawing/2014/main" id="{5CF40E8C-8180-4103-B51A-47010D234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780" y="1522621"/>
              <a:ext cx="1456228" cy="1838994"/>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135">
              <a:extLst>
                <a:ext uri="{FF2B5EF4-FFF2-40B4-BE49-F238E27FC236}">
                  <a16:creationId xmlns:a16="http://schemas.microsoft.com/office/drawing/2014/main" id="{187F6A44-C8F7-4775-9A02-87AB829E6E51}"/>
                </a:ext>
              </a:extLst>
            </p:cNvPr>
            <p:cNvSpPr txBox="1">
              <a:spLocks/>
            </p:cNvSpPr>
            <p:nvPr/>
          </p:nvSpPr>
          <p:spPr>
            <a:xfrm>
              <a:off x="170779" y="3445800"/>
              <a:ext cx="2164597" cy="207918"/>
            </a:xfrm>
            <a:prstGeom prst="rect">
              <a:avLst/>
            </a:prstGeom>
            <a:noFill/>
            <a:ln>
              <a:noFill/>
            </a:ln>
          </p:spPr>
          <p:txBody>
            <a:bodyPr vert="horz" lIns="91433" tIns="91433" rIns="91433" bIns="91433"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buClrTx/>
                <a:buSzTx/>
              </a:pPr>
              <a:r>
                <a:rPr lang="en-GB" sz="1467" dirty="0">
                  <a:solidFill>
                    <a:schemeClr val="tx1"/>
                  </a:solidFill>
                  <a:ea typeface="Helvetica Neue" charset="0"/>
                  <a:cs typeface="Helvetica Neue" charset="0"/>
                  <a:sym typeface="Arial"/>
                </a:rPr>
                <a:t>Health </a:t>
              </a:r>
              <a:r>
                <a:rPr lang="en-GB" sz="1467" dirty="0">
                  <a:solidFill>
                    <a:schemeClr val="tx1"/>
                  </a:solidFill>
                  <a:sym typeface="Arial"/>
                </a:rPr>
                <a:t>and Care </a:t>
              </a:r>
              <a:r>
                <a:rPr lang="en-GB" sz="1467" dirty="0">
                  <a:solidFill>
                    <a:schemeClr val="tx1"/>
                  </a:solidFill>
                  <a:ea typeface="Helvetica Neue" charset="0"/>
                  <a:cs typeface="Helvetica Neue" charset="0"/>
                  <a:sym typeface="Arial"/>
                </a:rPr>
                <a:t>Organisation</a:t>
              </a:r>
            </a:p>
          </p:txBody>
        </p:sp>
      </p:grpSp>
      <p:grpSp>
        <p:nvGrpSpPr>
          <p:cNvPr id="22" name="Group 21"/>
          <p:cNvGrpSpPr/>
          <p:nvPr/>
        </p:nvGrpSpPr>
        <p:grpSpPr>
          <a:xfrm>
            <a:off x="8315269" y="586277"/>
            <a:ext cx="3695993" cy="3689582"/>
            <a:chOff x="6156174" y="1347614"/>
            <a:chExt cx="2771995" cy="2448272"/>
          </a:xfrm>
        </p:grpSpPr>
        <p:sp>
          <p:nvSpPr>
            <p:cNvPr id="6" name="Rectangle 5">
              <a:extLst>
                <a:ext uri="{FF2B5EF4-FFF2-40B4-BE49-F238E27FC236}">
                  <a16:creationId xmlns:a16="http://schemas.microsoft.com/office/drawing/2014/main" id="{E7FE2C76-6382-461A-A54C-760851483ED7}"/>
                </a:ext>
              </a:extLst>
            </p:cNvPr>
            <p:cNvSpPr/>
            <p:nvPr/>
          </p:nvSpPr>
          <p:spPr>
            <a:xfrm>
              <a:off x="6156174" y="1347614"/>
              <a:ext cx="2736305" cy="2448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12" name="Picture 8" descr="https://encrypted-tbn1.gstatic.com/images?q=tbn:ANd9GcS7UXF0b-bmT5InI4QkTHmzRAhcgo-GMJ4ekNRHQnX0DltCmaO-bw">
              <a:hlinkClick r:id="rId5"/>
              <a:extLst>
                <a:ext uri="{FF2B5EF4-FFF2-40B4-BE49-F238E27FC236}">
                  <a16:creationId xmlns:a16="http://schemas.microsoft.com/office/drawing/2014/main" id="{EC050E18-C5D4-41A0-98B1-9BBBFB65E0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3692" y="1884325"/>
              <a:ext cx="1305482" cy="1058913"/>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35">
              <a:extLst>
                <a:ext uri="{FF2B5EF4-FFF2-40B4-BE49-F238E27FC236}">
                  <a16:creationId xmlns:a16="http://schemas.microsoft.com/office/drawing/2014/main" id="{636ACA88-1D14-4BBE-8699-4D46F2582E29}"/>
                </a:ext>
              </a:extLst>
            </p:cNvPr>
            <p:cNvSpPr txBox="1">
              <a:spLocks/>
            </p:cNvSpPr>
            <p:nvPr/>
          </p:nvSpPr>
          <p:spPr>
            <a:xfrm>
              <a:off x="7553692" y="2976453"/>
              <a:ext cx="1374477" cy="243369"/>
            </a:xfrm>
            <a:prstGeom prst="rect">
              <a:avLst/>
            </a:prstGeom>
            <a:noFill/>
            <a:ln>
              <a:noFill/>
            </a:ln>
          </p:spPr>
          <p:txBody>
            <a:bodyPr vert="horz" lIns="91433" tIns="91433" rIns="91433" bIns="91433"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pPr>
              <a:endParaRPr lang="en-US" sz="2400" dirty="0">
                <a:solidFill>
                  <a:schemeClr val="tx1"/>
                </a:solidFill>
                <a:latin typeface="+mn-lt"/>
                <a:ea typeface="Helvetica Neue" charset="0"/>
                <a:cs typeface="Helvetica Neue" charset="0"/>
                <a:sym typeface="Arial"/>
              </a:endParaRPr>
            </a:p>
            <a:p>
              <a:pPr>
                <a:lnSpc>
                  <a:spcPct val="100000"/>
                </a:lnSpc>
                <a:buClrTx/>
                <a:buSzTx/>
              </a:pPr>
              <a:r>
                <a:rPr lang="en-GB" sz="1600" b="0" dirty="0">
                  <a:solidFill>
                    <a:schemeClr val="tx1"/>
                  </a:solidFill>
                  <a:ea typeface="Helvetica Neue" charset="0"/>
                  <a:cs typeface="Helvetica Neue" charset="0"/>
                  <a:sym typeface="Arial"/>
                </a:rPr>
                <a:t>Spine repository</a:t>
              </a:r>
            </a:p>
            <a:p>
              <a:pPr>
                <a:lnSpc>
                  <a:spcPct val="100000"/>
                </a:lnSpc>
              </a:pPr>
              <a:endParaRPr lang="en-US" sz="2667" dirty="0">
                <a:solidFill>
                  <a:schemeClr val="accent1">
                    <a:lumMod val="75000"/>
                  </a:schemeClr>
                </a:solidFill>
                <a:latin typeface="Helvetica Neue" charset="0"/>
                <a:ea typeface="Helvetica Neue" charset="0"/>
                <a:cs typeface="Helvetica Neue" charset="0"/>
                <a:sym typeface="Arial"/>
              </a:endParaRPr>
            </a:p>
          </p:txBody>
        </p:sp>
        <p:sp>
          <p:nvSpPr>
            <p:cNvPr id="3" name="Rectangle 2">
              <a:extLst>
                <a:ext uri="{FF2B5EF4-FFF2-40B4-BE49-F238E27FC236}">
                  <a16:creationId xmlns:a16="http://schemas.microsoft.com/office/drawing/2014/main" id="{26675DE4-4FE8-47DC-A7E9-80CFF45AA295}"/>
                </a:ext>
              </a:extLst>
            </p:cNvPr>
            <p:cNvSpPr/>
            <p:nvPr/>
          </p:nvSpPr>
          <p:spPr>
            <a:xfrm>
              <a:off x="6366884" y="1808356"/>
              <a:ext cx="825457" cy="133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Helvetica Neue"/>
                </a:rPr>
                <a:t>Spine Interface</a:t>
              </a:r>
            </a:p>
          </p:txBody>
        </p:sp>
        <p:sp>
          <p:nvSpPr>
            <p:cNvPr id="21" name="Shape 135">
              <a:extLst>
                <a:ext uri="{FF2B5EF4-FFF2-40B4-BE49-F238E27FC236}">
                  <a16:creationId xmlns:a16="http://schemas.microsoft.com/office/drawing/2014/main" id="{8B0A7C2B-7C3C-4FFF-BD99-0E00BCA5178D}"/>
                </a:ext>
              </a:extLst>
            </p:cNvPr>
            <p:cNvSpPr txBox="1">
              <a:spLocks/>
            </p:cNvSpPr>
            <p:nvPr/>
          </p:nvSpPr>
          <p:spPr>
            <a:xfrm>
              <a:off x="6224282" y="1419621"/>
              <a:ext cx="2634892" cy="271508"/>
            </a:xfrm>
            <a:prstGeom prst="rect">
              <a:avLst/>
            </a:prstGeom>
            <a:noFill/>
            <a:ln>
              <a:noFill/>
            </a:ln>
          </p:spPr>
          <p:txBody>
            <a:bodyPr vert="horz" lIns="91433" tIns="91433" rIns="91433" bIns="91433"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buClrTx/>
                <a:buSzTx/>
              </a:pPr>
              <a:r>
                <a:rPr lang="en-GB" sz="1600" dirty="0">
                  <a:solidFill>
                    <a:schemeClr val="tx1"/>
                  </a:solidFill>
                  <a:ea typeface="Helvetica Neue" charset="0"/>
                  <a:cs typeface="Helvetica Neue" charset="0"/>
                  <a:sym typeface="Arial"/>
                </a:rPr>
                <a:t>NHS Digital – Check for National Data Opt-outs service</a:t>
              </a:r>
            </a:p>
          </p:txBody>
        </p:sp>
        <p:sp>
          <p:nvSpPr>
            <p:cNvPr id="7" name="Arrow: Left-Right 6">
              <a:extLst>
                <a:ext uri="{FF2B5EF4-FFF2-40B4-BE49-F238E27FC236}">
                  <a16:creationId xmlns:a16="http://schemas.microsoft.com/office/drawing/2014/main" id="{E8DEB8B3-F6E8-4273-B9EE-F0309CB79AB6}"/>
                </a:ext>
              </a:extLst>
            </p:cNvPr>
            <p:cNvSpPr/>
            <p:nvPr/>
          </p:nvSpPr>
          <p:spPr>
            <a:xfrm>
              <a:off x="7192341" y="2262060"/>
              <a:ext cx="614703" cy="21602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8" name="TextBox 7"/>
            <p:cNvSpPr txBox="1"/>
            <p:nvPr/>
          </p:nvSpPr>
          <p:spPr>
            <a:xfrm>
              <a:off x="6228184" y="3361615"/>
              <a:ext cx="2630990" cy="333489"/>
            </a:xfrm>
            <a:prstGeom prst="rect">
              <a:avLst/>
            </a:prstGeom>
            <a:noFill/>
          </p:spPr>
          <p:txBody>
            <a:bodyPr wrap="square" rtlCol="0">
              <a:spAutoFit/>
            </a:bodyPr>
            <a:lstStyle/>
            <a:p>
              <a:pPr algn="ctr"/>
              <a:r>
                <a:rPr lang="en-GB" sz="1333" b="1" dirty="0"/>
                <a:t>All opt-outs are removed before returning list to organisation</a:t>
              </a:r>
            </a:p>
          </p:txBody>
        </p:sp>
      </p:grpSp>
      <p:grpSp>
        <p:nvGrpSpPr>
          <p:cNvPr id="5" name="Group 4"/>
          <p:cNvGrpSpPr/>
          <p:nvPr/>
        </p:nvGrpSpPr>
        <p:grpSpPr>
          <a:xfrm>
            <a:off x="283075" y="1198295"/>
            <a:ext cx="11144348" cy="3487132"/>
            <a:chOff x="132029" y="1487714"/>
            <a:chExt cx="8358261" cy="2615349"/>
          </a:xfrm>
        </p:grpSpPr>
        <p:sp>
          <p:nvSpPr>
            <p:cNvPr id="17" name="Shape 135">
              <a:extLst>
                <a:ext uri="{FF2B5EF4-FFF2-40B4-BE49-F238E27FC236}">
                  <a16:creationId xmlns:a16="http://schemas.microsoft.com/office/drawing/2014/main" id="{1AC8B344-BE50-4A87-B517-4C8EC151972D}"/>
                </a:ext>
              </a:extLst>
            </p:cNvPr>
            <p:cNvSpPr txBox="1">
              <a:spLocks/>
            </p:cNvSpPr>
            <p:nvPr/>
          </p:nvSpPr>
          <p:spPr>
            <a:xfrm>
              <a:off x="132029" y="3830793"/>
              <a:ext cx="8358261" cy="272270"/>
            </a:xfrm>
            <a:prstGeom prst="rect">
              <a:avLst/>
            </a:prstGeom>
            <a:noFill/>
            <a:ln>
              <a:noFill/>
            </a:ln>
          </p:spPr>
          <p:txBody>
            <a:bodyPr vert="horz" lIns="91433" tIns="91433" rIns="91433" bIns="91433"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nSpc>
                  <a:spcPct val="100000"/>
                </a:lnSpc>
              </a:pPr>
              <a:endParaRPr lang="en-US" sz="2400" dirty="0">
                <a:solidFill>
                  <a:schemeClr val="tx1"/>
                </a:solidFill>
                <a:latin typeface="+mn-lt"/>
                <a:ea typeface="Helvetica Neue" charset="0"/>
                <a:cs typeface="Helvetica Neue" charset="0"/>
                <a:sym typeface="Arial"/>
              </a:endParaRPr>
            </a:p>
            <a:p>
              <a:pPr>
                <a:lnSpc>
                  <a:spcPct val="100000"/>
                </a:lnSpc>
                <a:buClrTx/>
                <a:buSzTx/>
              </a:pPr>
              <a:r>
                <a:rPr lang="en-GB" sz="1400" b="0" dirty="0">
                  <a:solidFill>
                    <a:schemeClr val="tx1"/>
                  </a:solidFill>
                  <a:ea typeface="Helvetica Neue" charset="0"/>
                  <a:cs typeface="Helvetica Neue" charset="0"/>
                  <a:sym typeface="Arial"/>
                </a:rPr>
                <a:t>MESH = Messaging Exchange for Social Care and Health. - </a:t>
              </a:r>
              <a:r>
                <a:rPr lang="en-US" sz="1400" b="0" dirty="0">
                  <a:solidFill>
                    <a:schemeClr val="tx1"/>
                  </a:solidFill>
                  <a:latin typeface="Helvetica Neue" charset="0"/>
                  <a:ea typeface="Helvetica Neue" charset="0"/>
                  <a:cs typeface="Helvetica Neue" charset="0"/>
                  <a:sym typeface="Arial"/>
                </a:rPr>
                <a:t>*Encryption at the business level not required</a:t>
              </a:r>
            </a:p>
            <a:p>
              <a:pPr>
                <a:lnSpc>
                  <a:spcPct val="100000"/>
                </a:lnSpc>
              </a:pPr>
              <a:endParaRPr lang="en-US" sz="2667" dirty="0">
                <a:solidFill>
                  <a:schemeClr val="accent1">
                    <a:lumMod val="75000"/>
                  </a:schemeClr>
                </a:solidFill>
                <a:latin typeface="Helvetica Neue" charset="0"/>
                <a:ea typeface="Helvetica Neue" charset="0"/>
                <a:cs typeface="Helvetica Neue" charset="0"/>
                <a:sym typeface="Arial"/>
              </a:endParaRPr>
            </a:p>
          </p:txBody>
        </p:sp>
        <p:grpSp>
          <p:nvGrpSpPr>
            <p:cNvPr id="11" name="Group 10"/>
            <p:cNvGrpSpPr/>
            <p:nvPr/>
          </p:nvGrpSpPr>
          <p:grpSpPr>
            <a:xfrm>
              <a:off x="1265655" y="1487714"/>
              <a:ext cx="4890521" cy="637367"/>
              <a:chOff x="1265655" y="1487714"/>
              <a:chExt cx="4890521" cy="637367"/>
            </a:xfrm>
          </p:grpSpPr>
          <p:sp>
            <p:nvSpPr>
              <p:cNvPr id="16" name="Shape 135">
                <a:extLst>
                  <a:ext uri="{FF2B5EF4-FFF2-40B4-BE49-F238E27FC236}">
                    <a16:creationId xmlns:a16="http://schemas.microsoft.com/office/drawing/2014/main" id="{744BFDB7-FBAD-4CB6-8CD6-93F0B745345C}"/>
                  </a:ext>
                </a:extLst>
              </p:cNvPr>
              <p:cNvSpPr txBox="1">
                <a:spLocks/>
              </p:cNvSpPr>
              <p:nvPr/>
            </p:nvSpPr>
            <p:spPr>
              <a:xfrm>
                <a:off x="1265655" y="1487714"/>
                <a:ext cx="4890520" cy="637367"/>
              </a:xfrm>
              <a:prstGeom prst="rect">
                <a:avLst/>
              </a:prstGeom>
              <a:noFill/>
              <a:ln>
                <a:noFill/>
              </a:ln>
            </p:spPr>
            <p:txBody>
              <a:bodyPr vert="horz" lIns="91433" tIns="91433" rIns="91433" bIns="91433"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pPr>
                <a:endParaRPr lang="en-US" sz="2400" dirty="0">
                  <a:solidFill>
                    <a:schemeClr val="tx1"/>
                  </a:solidFill>
                  <a:latin typeface="+mn-lt"/>
                  <a:ea typeface="Helvetica Neue" charset="0"/>
                  <a:cs typeface="Helvetica Neue" charset="0"/>
                  <a:sym typeface="Arial"/>
                </a:endParaRPr>
              </a:p>
              <a:p>
                <a:pPr algn="ctr">
                  <a:lnSpc>
                    <a:spcPct val="100000"/>
                  </a:lnSpc>
                  <a:buClrTx/>
                  <a:buSzTx/>
                </a:pPr>
                <a:r>
                  <a:rPr lang="en-GB" sz="1600" dirty="0">
                    <a:solidFill>
                      <a:srgbClr val="FF0000"/>
                    </a:solidFill>
                    <a:ea typeface="Helvetica Neue" charset="0"/>
                    <a:cs typeface="Helvetica Neue" charset="0"/>
                    <a:sym typeface="Arial"/>
                  </a:rPr>
                  <a:t>Only supply NHS Numbers within a specific dataset</a:t>
                </a:r>
              </a:p>
              <a:p>
                <a:pPr algn="ctr">
                  <a:lnSpc>
                    <a:spcPct val="100000"/>
                  </a:lnSpc>
                  <a:buClrTx/>
                  <a:buSzTx/>
                </a:pPr>
                <a:endParaRPr lang="en-GB" sz="1600" b="0" dirty="0">
                  <a:solidFill>
                    <a:srgbClr val="FF0000"/>
                  </a:solidFill>
                  <a:ea typeface="Helvetica Neue" charset="0"/>
                  <a:cs typeface="Helvetica Neue" charset="0"/>
                  <a:sym typeface="Arial"/>
                </a:endParaRPr>
              </a:p>
              <a:p>
                <a:pPr algn="ctr">
                  <a:lnSpc>
                    <a:spcPct val="100000"/>
                  </a:lnSpc>
                  <a:buClrTx/>
                  <a:buSzTx/>
                </a:pPr>
                <a:r>
                  <a:rPr lang="en-GB" sz="1600" dirty="0">
                    <a:solidFill>
                      <a:srgbClr val="FF0000"/>
                    </a:solidFill>
                    <a:ea typeface="Helvetica Neue" charset="0"/>
                    <a:cs typeface="Helvetica Neue" charset="0"/>
                    <a:sym typeface="Arial"/>
                  </a:rPr>
                  <a:t>Encryption at the transit level through use of MESH*</a:t>
                </a:r>
              </a:p>
              <a:p>
                <a:pPr algn="ctr">
                  <a:lnSpc>
                    <a:spcPct val="100000"/>
                  </a:lnSpc>
                </a:pPr>
                <a:endParaRPr lang="en-US" sz="2667" dirty="0">
                  <a:solidFill>
                    <a:schemeClr val="accent1">
                      <a:lumMod val="75000"/>
                    </a:schemeClr>
                  </a:solidFill>
                  <a:latin typeface="Helvetica Neue" charset="0"/>
                  <a:ea typeface="Helvetica Neue" charset="0"/>
                  <a:cs typeface="Helvetica Neue" charset="0"/>
                  <a:sym typeface="Arial"/>
                </a:endParaRPr>
              </a:p>
            </p:txBody>
          </p:sp>
          <p:sp>
            <p:nvSpPr>
              <p:cNvPr id="15" name="Right Arrow 24">
                <a:extLst>
                  <a:ext uri="{FF2B5EF4-FFF2-40B4-BE49-F238E27FC236}">
                    <a16:creationId xmlns:a16="http://schemas.microsoft.com/office/drawing/2014/main" id="{F616BA99-EAE7-4848-8026-E439B4661DBC}"/>
                  </a:ext>
                </a:extLst>
              </p:cNvPr>
              <p:cNvSpPr/>
              <p:nvPr/>
            </p:nvSpPr>
            <p:spPr>
              <a:xfrm>
                <a:off x="1627006" y="1665143"/>
                <a:ext cx="4529170" cy="256828"/>
              </a:xfrm>
              <a:prstGeom prst="rightArrow">
                <a:avLst/>
              </a:prstGeom>
              <a:solidFill>
                <a:srgbClr val="FF000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extrusionH="76200" contourW="12700">
                <a:bevelT w="190500" h="38100"/>
                <a:extrusionClr>
                  <a:srgbClr val="FF0000"/>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grpSp>
      </p:gr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522" y="2703955"/>
            <a:ext cx="6225711" cy="46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Shape 135">
            <a:extLst>
              <a:ext uri="{FF2B5EF4-FFF2-40B4-BE49-F238E27FC236}">
                <a16:creationId xmlns:a16="http://schemas.microsoft.com/office/drawing/2014/main" id="{F9975B03-D337-4CF3-B4A2-E77AC613685E}"/>
              </a:ext>
            </a:extLst>
          </p:cNvPr>
          <p:cNvSpPr txBox="1">
            <a:spLocks/>
          </p:cNvSpPr>
          <p:nvPr/>
        </p:nvSpPr>
        <p:spPr>
          <a:xfrm>
            <a:off x="2129604" y="2586613"/>
            <a:ext cx="6225711" cy="849824"/>
          </a:xfrm>
          <a:prstGeom prst="rect">
            <a:avLst/>
          </a:prstGeom>
          <a:noFill/>
          <a:ln>
            <a:noFill/>
          </a:ln>
        </p:spPr>
        <p:txBody>
          <a:bodyPr vert="horz" lIns="91433" tIns="91433" rIns="91433" bIns="91433" rtlCol="0" anchor="ctr" anchorCtr="0">
            <a:noAutofit/>
          </a:bodyPr>
          <a:lstStyle>
            <a:defPPr marR="0" lvl="0" algn="l" rtl="0">
              <a:lnSpc>
                <a:spcPct val="100000"/>
              </a:lnSpc>
              <a:spcBef>
                <a:spcPts val="0"/>
              </a:spcBef>
              <a:spcAft>
                <a:spcPts val="0"/>
              </a:spcAft>
              <a:defRPr/>
            </a:defPPr>
            <a:lvl1pPr marL="0" marR="0" lvl="0" indent="0" algn="l" defTabSz="914400" rtl="0" eaLnBrk="1" latinLnBrk="0" hangingPunct="1">
              <a:lnSpc>
                <a:spcPct val="90000"/>
              </a:lnSpc>
              <a:spcBef>
                <a:spcPts val="0"/>
              </a:spcBef>
              <a:spcAft>
                <a:spcPts val="0"/>
              </a:spcAft>
              <a:buClr>
                <a:srgbClr val="FFFFFF"/>
              </a:buClr>
              <a:buSzPct val="33333"/>
              <a:buFont typeface="Helvetica Neue"/>
              <a:buNone/>
              <a:defRPr sz="5400" b="1" i="0" u="none" strike="noStrike" kern="1200" cap="none">
                <a:solidFill>
                  <a:srgbClr val="FFFFFF"/>
                </a:solidFill>
                <a:latin typeface="Helvetica Neue"/>
                <a:ea typeface="Helvetica Neue"/>
                <a:cs typeface="Helvetica Neue"/>
                <a:sym typeface="Helvetica Neue"/>
              </a:defRPr>
            </a:lvl1pPr>
            <a:lvl2pPr marL="742950" lvl="1" indent="0" algn="l" defTabSz="914400" rtl="0" eaLnBrk="1" latinLnBrk="0" hangingPunct="1">
              <a:spcBef>
                <a:spcPts val="0"/>
              </a:spcBef>
              <a:buSzPct val="78571"/>
              <a:buFont typeface="Arial" pitchFamily="34" charset="0"/>
              <a:buNone/>
              <a:defRPr sz="4800" kern="1200">
                <a:solidFill>
                  <a:schemeClr val="accent6"/>
                </a:solidFill>
                <a:latin typeface="+mn-lt"/>
                <a:ea typeface="+mn-ea"/>
                <a:cs typeface="+mn-cs"/>
              </a:defRPr>
            </a:lvl2pPr>
            <a:lvl3pPr marL="1143000" lvl="2" indent="0" algn="l" defTabSz="914400" rtl="0" eaLnBrk="1" latinLnBrk="0" hangingPunct="1">
              <a:spcBef>
                <a:spcPts val="0"/>
              </a:spcBef>
              <a:buSzPct val="78571"/>
              <a:buFont typeface="Wingdings" panose="05000000000000000000" pitchFamily="2" charset="2"/>
              <a:buNone/>
              <a:defRPr sz="4800" kern="1200">
                <a:solidFill>
                  <a:schemeClr val="accent6"/>
                </a:solidFill>
                <a:latin typeface="+mn-lt"/>
                <a:ea typeface="+mn-ea"/>
                <a:cs typeface="+mn-cs"/>
              </a:defRPr>
            </a:lvl3pPr>
            <a:lvl4pPr marL="1600200" lvl="3"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4pPr>
            <a:lvl5pPr marL="2057400" lvl="4" indent="0" algn="l" defTabSz="914400" rtl="0" eaLnBrk="1" latinLnBrk="0" hangingPunct="1">
              <a:spcBef>
                <a:spcPts val="0"/>
              </a:spcBef>
              <a:buSzPct val="78571"/>
              <a:buFont typeface="Arial" pitchFamily="34" charset="0"/>
              <a:buNone/>
              <a:defRPr sz="4800" kern="1200">
                <a:solidFill>
                  <a:schemeClr val="accent1"/>
                </a:solidFill>
                <a:latin typeface="+mn-lt"/>
                <a:ea typeface="+mn-ea"/>
                <a:cs typeface="+mn-cs"/>
              </a:defRPr>
            </a:lvl5pPr>
            <a:lvl6pPr marL="2514600" lvl="5"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6pPr>
            <a:lvl7pPr marL="2971800" lvl="6"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7pPr>
            <a:lvl8pPr marL="3429000" lvl="7"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8pPr>
            <a:lvl9pPr marL="3886200" lvl="8" indent="0" algn="l" defTabSz="914400" rtl="0" eaLnBrk="1" latinLnBrk="0" hangingPunct="1">
              <a:spcBef>
                <a:spcPts val="0"/>
              </a:spcBef>
              <a:buSzPct val="78571"/>
              <a:buFont typeface="Arial" pitchFamily="34" charset="0"/>
              <a:buNone/>
              <a:defRPr sz="4800" kern="1200">
                <a:solidFill>
                  <a:schemeClr val="tx1"/>
                </a:solidFill>
                <a:latin typeface="+mn-lt"/>
                <a:ea typeface="+mn-ea"/>
                <a:cs typeface="+mn-cs"/>
              </a:defRPr>
            </a:lvl9pPr>
          </a:lstStyle>
          <a:p>
            <a:pPr algn="ctr">
              <a:lnSpc>
                <a:spcPct val="100000"/>
              </a:lnSpc>
            </a:pPr>
            <a:endParaRPr lang="en-US" sz="2400" dirty="0">
              <a:solidFill>
                <a:schemeClr val="tx1"/>
              </a:solidFill>
              <a:latin typeface="+mn-lt"/>
              <a:ea typeface="Helvetica Neue" charset="0"/>
              <a:cs typeface="Helvetica Neue" charset="0"/>
              <a:sym typeface="Arial"/>
            </a:endParaRPr>
          </a:p>
          <a:p>
            <a:pPr algn="ctr">
              <a:lnSpc>
                <a:spcPct val="100000"/>
              </a:lnSpc>
              <a:buClrTx/>
              <a:buSzTx/>
            </a:pPr>
            <a:r>
              <a:rPr lang="en-GB" sz="1600" dirty="0">
                <a:solidFill>
                  <a:srgbClr val="00B050"/>
                </a:solidFill>
                <a:ea typeface="Helvetica Neue" charset="0"/>
                <a:cs typeface="Helvetica Neue" charset="0"/>
                <a:sym typeface="Arial"/>
              </a:rPr>
              <a:t>Returns list of NHS Numbers that can be shared</a:t>
            </a:r>
          </a:p>
          <a:p>
            <a:pPr algn="ctr">
              <a:lnSpc>
                <a:spcPct val="100000"/>
              </a:lnSpc>
              <a:buClrTx/>
              <a:buSzTx/>
            </a:pPr>
            <a:endParaRPr lang="en-GB" sz="1600" b="0" dirty="0">
              <a:solidFill>
                <a:srgbClr val="00B050"/>
              </a:solidFill>
              <a:ea typeface="Helvetica Neue" charset="0"/>
              <a:cs typeface="Helvetica Neue" charset="0"/>
              <a:sym typeface="Arial"/>
            </a:endParaRPr>
          </a:p>
          <a:p>
            <a:pPr algn="ctr">
              <a:lnSpc>
                <a:spcPct val="100000"/>
              </a:lnSpc>
              <a:buClrTx/>
              <a:buSzTx/>
            </a:pPr>
            <a:r>
              <a:rPr lang="en-GB" sz="1600" dirty="0">
                <a:solidFill>
                  <a:srgbClr val="00B050"/>
                </a:solidFill>
                <a:ea typeface="Helvetica Neue" charset="0"/>
                <a:cs typeface="Helvetica Neue" charset="0"/>
                <a:sym typeface="Arial"/>
              </a:rPr>
              <a:t>Encryption at the transit level through use of MESH*</a:t>
            </a:r>
          </a:p>
          <a:p>
            <a:pPr algn="ctr">
              <a:lnSpc>
                <a:spcPct val="100000"/>
              </a:lnSpc>
            </a:pPr>
            <a:endParaRPr lang="en-US" sz="2667" dirty="0">
              <a:solidFill>
                <a:schemeClr val="accent1">
                  <a:lumMod val="75000"/>
                </a:schemeClr>
              </a:solidFill>
              <a:latin typeface="Helvetica Neue" charset="0"/>
              <a:ea typeface="Helvetica Neue" charset="0"/>
              <a:cs typeface="Helvetica Neue" charset="0"/>
              <a:sym typeface="Arial"/>
            </a:endParaRPr>
          </a:p>
        </p:txBody>
      </p:sp>
      <p:sp>
        <p:nvSpPr>
          <p:cNvPr id="26" name="Slide Number Placeholder 3">
            <a:extLst>
              <a:ext uri="{FF2B5EF4-FFF2-40B4-BE49-F238E27FC236}">
                <a16:creationId xmlns:a16="http://schemas.microsoft.com/office/drawing/2014/main" id="{7AD8C805-3EF5-4A3B-B873-7908A99AC40A}"/>
              </a:ext>
            </a:extLst>
          </p:cNvPr>
          <p:cNvSpPr txBox="1">
            <a:spLocks/>
          </p:cNvSpPr>
          <p:nvPr/>
        </p:nvSpPr>
        <p:spPr>
          <a:xfrm>
            <a:off x="431371" y="6405331"/>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100" i="1" dirty="0">
                <a:solidFill>
                  <a:srgbClr val="424D58"/>
                </a:solidFill>
              </a:rPr>
              <a:t>Information correct as of July 2019</a:t>
            </a:r>
          </a:p>
        </p:txBody>
      </p:sp>
      <p:sp>
        <p:nvSpPr>
          <p:cNvPr id="23" name="TextBox 22">
            <a:extLst>
              <a:ext uri="{FF2B5EF4-FFF2-40B4-BE49-F238E27FC236}">
                <a16:creationId xmlns:a16="http://schemas.microsoft.com/office/drawing/2014/main" id="{A02886D5-EFC3-4087-BF87-64C192EC6858}"/>
              </a:ext>
            </a:extLst>
          </p:cNvPr>
          <p:cNvSpPr txBox="1"/>
          <p:nvPr/>
        </p:nvSpPr>
        <p:spPr>
          <a:xfrm>
            <a:off x="359363" y="4780071"/>
            <a:ext cx="11473273" cy="1323439"/>
          </a:xfrm>
          <a:prstGeom prst="rect">
            <a:avLst/>
          </a:prstGeom>
          <a:solidFill>
            <a:schemeClr val="accent6">
              <a:lumMod val="20000"/>
              <a:lumOff val="80000"/>
            </a:schemeClr>
          </a:solidFill>
        </p:spPr>
        <p:txBody>
          <a:bodyPr wrap="square" rtlCol="0">
            <a:spAutoFit/>
          </a:bodyPr>
          <a:lstStyle/>
          <a:p>
            <a:r>
              <a:rPr lang="en-GB" sz="2000" i="1" dirty="0"/>
              <a:t>GP practices using their GP systems and organisations using TPP </a:t>
            </a:r>
            <a:r>
              <a:rPr lang="en-GB" sz="2000" i="1" dirty="0" err="1"/>
              <a:t>SystmOne</a:t>
            </a:r>
            <a:r>
              <a:rPr lang="en-GB" sz="2000" i="1" dirty="0"/>
              <a:t> together with the Strategic Reporting Extract functionality will not need to implement the MESH client (unless they use other IT systems to create data disclosures) as the functionality to prepare, send, receive and apply opt-outs to a planned data disclosure will be available within those systems. </a:t>
            </a:r>
          </a:p>
        </p:txBody>
      </p:sp>
    </p:spTree>
    <p:extLst>
      <p:ext uri="{BB962C8B-B14F-4D97-AF65-F5344CB8AC3E}">
        <p14:creationId xmlns:p14="http://schemas.microsoft.com/office/powerpoint/2010/main" val="308222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What you need to do to be compliant</a:t>
            </a:r>
          </a:p>
        </p:txBody>
      </p:sp>
      <p:sp>
        <p:nvSpPr>
          <p:cNvPr id="4" name="Slide Number Placeholder 3"/>
          <p:cNvSpPr>
            <a:spLocks noGrp="1"/>
          </p:cNvSpPr>
          <p:nvPr>
            <p:ph type="sldNum" sz="quarter" idx="12"/>
          </p:nvPr>
        </p:nvSpPr>
        <p:spPr/>
        <p:txBody>
          <a:bodyPr/>
          <a:lstStyle/>
          <a:p>
            <a:fld id="{E6607247-EB78-480B-A962-35111A450531}" type="slidenum">
              <a:rPr lang="en-GB" smtClean="0"/>
              <a:t>22</a:t>
            </a:fld>
            <a:endParaRPr lang="en-GB"/>
          </a:p>
        </p:txBody>
      </p:sp>
      <p:sp>
        <p:nvSpPr>
          <p:cNvPr id="3" name="Text Placeholder 2">
            <a:extLst>
              <a:ext uri="{FF2B5EF4-FFF2-40B4-BE49-F238E27FC236}">
                <a16:creationId xmlns:a16="http://schemas.microsoft.com/office/drawing/2014/main" id="{F01E1258-0FC9-473A-A00A-07AE03D4F8B1}"/>
              </a:ext>
            </a:extLst>
          </p:cNvPr>
          <p:cNvSpPr>
            <a:spLocks noGrp="1"/>
          </p:cNvSpPr>
          <p:nvPr>
            <p:ph type="body" idx="1"/>
          </p:nvPr>
        </p:nvSpPr>
        <p:spPr/>
        <p:txBody>
          <a:bodyPr/>
          <a:lstStyle/>
          <a:p>
            <a:r>
              <a:rPr lang="en-GB" dirty="0"/>
              <a:t>and why!</a:t>
            </a:r>
          </a:p>
        </p:txBody>
      </p:sp>
    </p:spTree>
    <p:extLst>
      <p:ext uri="{BB962C8B-B14F-4D97-AF65-F5344CB8AC3E}">
        <p14:creationId xmlns:p14="http://schemas.microsoft.com/office/powerpoint/2010/main" val="1223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lstStyle/>
          <a:p>
            <a:r>
              <a:rPr lang="en-US" dirty="0"/>
              <a:t>Compliance activity – before March 2020</a:t>
            </a:r>
            <a:endParaRPr lang="en-GB" strike="sngStrike" dirty="0">
              <a:solidFill>
                <a:srgbClr val="FF0000"/>
              </a:solidFill>
            </a:endParaRPr>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93468" y="1185864"/>
            <a:ext cx="11292131" cy="5141371"/>
          </a:xfrm>
        </p:spPr>
        <p:txBody>
          <a:bodyPr>
            <a:noAutofit/>
          </a:bodyPr>
          <a:lstStyle/>
          <a:p>
            <a:pPr marL="0" indent="0">
              <a:buNone/>
            </a:pPr>
            <a:r>
              <a:rPr lang="en-GB" dirty="0"/>
              <a:t>Since May 18 there has been a GDPR requirement to establish Record of Processing Activity (ROPA)</a:t>
            </a:r>
          </a:p>
          <a:p>
            <a:pPr marL="0" indent="0">
              <a:buNone/>
            </a:pPr>
            <a:r>
              <a:rPr lang="en-GB" dirty="0"/>
              <a:t>Assess data disclosures and update procedures</a:t>
            </a:r>
          </a:p>
          <a:p>
            <a:pPr lvl="1"/>
            <a:r>
              <a:rPr lang="en-GB" dirty="0"/>
              <a:t>Current data disclosures (ROPA) assessed to identify any that will be within scope of national data opt-out policy</a:t>
            </a:r>
          </a:p>
          <a:p>
            <a:pPr lvl="1"/>
            <a:r>
              <a:rPr lang="en-GB" dirty="0"/>
              <a:t>Process for handling new requests updated to make sure national data opt-out policy is considered before disclosure</a:t>
            </a:r>
          </a:p>
          <a:p>
            <a:pPr marL="0" indent="0">
              <a:buNone/>
            </a:pPr>
            <a:r>
              <a:rPr lang="en-GB" dirty="0"/>
              <a:t>Decide whether there is the need to apply national data opt-outs</a:t>
            </a:r>
          </a:p>
          <a:p>
            <a:pPr lvl="1"/>
            <a:r>
              <a:rPr lang="en-GB" dirty="0"/>
              <a:t>Data disclosures assessed</a:t>
            </a:r>
          </a:p>
          <a:p>
            <a:pPr lvl="1"/>
            <a:r>
              <a:rPr lang="en-GB" dirty="0"/>
              <a:t>Make decision on whether there’s a need to implement the technical solution in order to apply national data opt-outs</a:t>
            </a: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p:txBody>
          <a:bodyPr/>
          <a:lstStyle/>
          <a:p>
            <a:fld id="{DC12C2CB-C475-442B-84C1-CBFDBCB34DB3}" type="slidenum">
              <a:rPr lang="en-GB"/>
              <a:pPr/>
              <a:t>23</a:t>
            </a:fld>
            <a:endParaRPr lang="en-GB" dirty="0"/>
          </a:p>
        </p:txBody>
      </p:sp>
      <p:sp>
        <p:nvSpPr>
          <p:cNvPr id="4" name="Rectangle 3">
            <a:extLst>
              <a:ext uri="{FF2B5EF4-FFF2-40B4-BE49-F238E27FC236}">
                <a16:creationId xmlns:a16="http://schemas.microsoft.com/office/drawing/2014/main" id="{B3691260-02A1-4AF7-BAF0-30A50A9DE062}"/>
              </a:ext>
            </a:extLst>
          </p:cNvPr>
          <p:cNvSpPr/>
          <p:nvPr/>
        </p:nvSpPr>
        <p:spPr>
          <a:xfrm>
            <a:off x="612000" y="4295055"/>
            <a:ext cx="10975258" cy="1774973"/>
          </a:xfrm>
          <a:prstGeom prst="rect">
            <a:avLst/>
          </a:prstGeom>
        </p:spPr>
        <p:txBody>
          <a:bodyPr wrap="square" anchor="ctr">
            <a:spAutoFit/>
          </a:bodyPr>
          <a:lstStyle/>
          <a:p>
            <a:pPr defTabSz="1219170" fontAlgn="base">
              <a:defRPr/>
            </a:pPr>
            <a:r>
              <a:rPr lang="en-GB" sz="4267" dirty="0">
                <a:solidFill>
                  <a:srgbClr val="000000"/>
                </a:solidFill>
                <a:latin typeface="Arial" panose="020B0604020202020204" pitchFamily="34" charset="0"/>
              </a:rPr>
              <a:t> </a:t>
            </a:r>
            <a:r>
              <a:rPr lang="en-US" sz="4267" dirty="0">
                <a:solidFill>
                  <a:srgbClr val="0F0F0F"/>
                </a:solidFill>
                <a:latin typeface="Arial" panose="020B0604020202020204" pitchFamily="34" charset="0"/>
              </a:rPr>
              <a:t>​</a:t>
            </a:r>
            <a:endParaRPr lang="en-US" sz="4267" dirty="0">
              <a:solidFill>
                <a:srgbClr val="0F0F0F"/>
              </a:solidFill>
              <a:latin typeface="Arial"/>
              <a:cs typeface="Arial"/>
            </a:endParaRPr>
          </a:p>
          <a:p>
            <a:pPr defTabSz="1219170" fontAlgn="base">
              <a:defRPr/>
            </a:pPr>
            <a:endParaRPr lang="en-US" sz="4267" dirty="0">
              <a:solidFill>
                <a:srgbClr val="0F0F0F"/>
              </a:solidFill>
              <a:latin typeface="Arial" panose="020B0604020202020204" pitchFamily="34" charset="0"/>
              <a:cs typeface="Arial"/>
            </a:endParaRPr>
          </a:p>
          <a:p>
            <a:pPr defTabSz="1219170" fontAlgn="base">
              <a:defRPr/>
            </a:pPr>
            <a:endParaRPr lang="en-US" sz="2400" dirty="0">
              <a:solidFill>
                <a:srgbClr val="0F0F0F"/>
              </a:solidFill>
              <a:latin typeface="Arial" panose="020B0604020202020204" pitchFamily="34" charset="0"/>
            </a:endParaRPr>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527382" y="6378035"/>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170"/>
            <a:r>
              <a:rPr lang="en-GB" sz="1333" i="1" dirty="0">
                <a:solidFill>
                  <a:srgbClr val="424D58"/>
                </a:solidFill>
                <a:latin typeface="Arial"/>
              </a:rPr>
              <a:t>Information correct as of July 2019</a:t>
            </a:r>
          </a:p>
        </p:txBody>
      </p:sp>
    </p:spTree>
    <p:extLst>
      <p:ext uri="{BB962C8B-B14F-4D97-AF65-F5344CB8AC3E}">
        <p14:creationId xmlns:p14="http://schemas.microsoft.com/office/powerpoint/2010/main" val="426027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lstStyle/>
          <a:p>
            <a:r>
              <a:rPr lang="en-US" dirty="0"/>
              <a:t>Technical implementation activity - before March 2020</a:t>
            </a:r>
            <a:endParaRPr lang="en-GB" strike="sngStrike" dirty="0">
              <a:solidFill>
                <a:srgbClr val="FF0000"/>
              </a:solidFill>
            </a:endParaRPr>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493468" y="943992"/>
            <a:ext cx="11292131" cy="5383243"/>
          </a:xfrm>
        </p:spPr>
        <p:txBody>
          <a:bodyPr>
            <a:noAutofit/>
          </a:bodyPr>
          <a:lstStyle/>
          <a:p>
            <a:pPr marL="0" indent="0">
              <a:buNone/>
            </a:pPr>
            <a:r>
              <a:rPr lang="en-GB" sz="2100" dirty="0"/>
              <a:t>Implement technical solution to access the Check for National Data Opt-outs service*</a:t>
            </a:r>
          </a:p>
          <a:p>
            <a:pPr lvl="1"/>
            <a:r>
              <a:rPr lang="en-GB" sz="2100" dirty="0"/>
              <a:t>Messaging Exchange for Social Care and Health (MESH) client software installed, MESH mailbox in place</a:t>
            </a:r>
          </a:p>
          <a:p>
            <a:pPr lvl="1"/>
            <a:r>
              <a:rPr lang="en-GB" sz="2100" dirty="0"/>
              <a:t>Plan and document procedures to apply national data opt-outs</a:t>
            </a:r>
          </a:p>
          <a:p>
            <a:pPr lvl="2"/>
            <a:r>
              <a:rPr lang="en-GB" sz="2100" dirty="0"/>
              <a:t>Processes in place for creating a list of NHS numbers that need to be checked, creating files to send to service</a:t>
            </a:r>
          </a:p>
          <a:p>
            <a:pPr lvl="2"/>
            <a:r>
              <a:rPr lang="en-GB" sz="2100" dirty="0"/>
              <a:t>Processes in place for using the returned files to create an updated set of data and confirming opt-outs have been applied</a:t>
            </a:r>
          </a:p>
          <a:p>
            <a:pPr lvl="2"/>
            <a:r>
              <a:rPr lang="en-GB" sz="2100" dirty="0"/>
              <a:t>Processes documented within Standard Operating Procedures (or equivalent)</a:t>
            </a:r>
            <a:endParaRPr lang="en-GB" sz="2100" dirty="0">
              <a:solidFill>
                <a:srgbClr val="FF0000"/>
              </a:solidFill>
            </a:endParaRPr>
          </a:p>
          <a:p>
            <a:pPr marL="188912" indent="-188913">
              <a:buNone/>
            </a:pPr>
            <a:r>
              <a:rPr lang="en-GB" sz="2000" i="1" dirty="0">
                <a:solidFill>
                  <a:srgbClr val="FF0000"/>
                </a:solidFill>
              </a:rPr>
              <a:t>*	</a:t>
            </a:r>
            <a:r>
              <a:rPr lang="en-GB" sz="2000" dirty="0">
                <a:solidFill>
                  <a:srgbClr val="FF0000"/>
                </a:solidFill>
              </a:rPr>
              <a:t>GP systems &amp; TPPs Strategic Reporting Extract function will have the capability to access the Check for National Data Opt-outs service via MESH and to apply opt-outs to selected data disclosures. Organisations using those systems will not require any technical implementation unless they prepare data disclosures outside of those systems</a:t>
            </a: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p:txBody>
          <a:bodyPr/>
          <a:lstStyle/>
          <a:p>
            <a:fld id="{DC12C2CB-C475-442B-84C1-CBFDBCB34DB3}" type="slidenum">
              <a:rPr lang="en-GB"/>
              <a:pPr/>
              <a:t>24</a:t>
            </a:fld>
            <a:endParaRPr lang="en-GB" dirty="0"/>
          </a:p>
        </p:txBody>
      </p:sp>
      <p:sp>
        <p:nvSpPr>
          <p:cNvPr id="4" name="Rectangle 3">
            <a:extLst>
              <a:ext uri="{FF2B5EF4-FFF2-40B4-BE49-F238E27FC236}">
                <a16:creationId xmlns:a16="http://schemas.microsoft.com/office/drawing/2014/main" id="{B3691260-02A1-4AF7-BAF0-30A50A9DE062}"/>
              </a:ext>
            </a:extLst>
          </p:cNvPr>
          <p:cNvSpPr/>
          <p:nvPr/>
        </p:nvSpPr>
        <p:spPr>
          <a:xfrm>
            <a:off x="612000" y="4295055"/>
            <a:ext cx="10975258" cy="1774973"/>
          </a:xfrm>
          <a:prstGeom prst="rect">
            <a:avLst/>
          </a:prstGeom>
        </p:spPr>
        <p:txBody>
          <a:bodyPr wrap="square" anchor="ctr">
            <a:spAutoFit/>
          </a:bodyPr>
          <a:lstStyle/>
          <a:p>
            <a:pPr defTabSz="1219170" fontAlgn="base">
              <a:defRPr/>
            </a:pPr>
            <a:r>
              <a:rPr lang="en-GB" sz="4267" dirty="0">
                <a:solidFill>
                  <a:srgbClr val="000000"/>
                </a:solidFill>
                <a:latin typeface="Arial" panose="020B0604020202020204" pitchFamily="34" charset="0"/>
              </a:rPr>
              <a:t> </a:t>
            </a:r>
            <a:r>
              <a:rPr lang="en-US" sz="4267" dirty="0">
                <a:solidFill>
                  <a:srgbClr val="0F0F0F"/>
                </a:solidFill>
                <a:latin typeface="Arial" panose="020B0604020202020204" pitchFamily="34" charset="0"/>
              </a:rPr>
              <a:t>​</a:t>
            </a:r>
            <a:endParaRPr lang="en-US" sz="4267" dirty="0">
              <a:solidFill>
                <a:srgbClr val="0F0F0F"/>
              </a:solidFill>
              <a:latin typeface="Arial"/>
              <a:cs typeface="Arial"/>
            </a:endParaRPr>
          </a:p>
          <a:p>
            <a:pPr marL="273050" indent="-273050" defTabSz="1219170" fontAlgn="base">
              <a:defRPr/>
            </a:pPr>
            <a:endParaRPr lang="en-US" sz="4267" dirty="0">
              <a:solidFill>
                <a:srgbClr val="0F0F0F"/>
              </a:solidFill>
              <a:latin typeface="Arial" panose="020B0604020202020204" pitchFamily="34" charset="0"/>
              <a:cs typeface="Arial"/>
            </a:endParaRPr>
          </a:p>
          <a:p>
            <a:pPr defTabSz="1219170" fontAlgn="base">
              <a:defRPr/>
            </a:pPr>
            <a:endParaRPr lang="en-US" sz="2400" dirty="0">
              <a:solidFill>
                <a:srgbClr val="0F0F0F"/>
              </a:solidFill>
              <a:latin typeface="Arial" panose="020B0604020202020204" pitchFamily="34" charset="0"/>
            </a:endParaRPr>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527382" y="6378035"/>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170"/>
            <a:r>
              <a:rPr lang="en-GB" sz="1333" i="1" dirty="0">
                <a:solidFill>
                  <a:srgbClr val="424D58"/>
                </a:solidFill>
                <a:latin typeface="Arial"/>
              </a:rPr>
              <a:t>Information correct as of July 2019</a:t>
            </a:r>
          </a:p>
        </p:txBody>
      </p:sp>
    </p:spTree>
    <p:extLst>
      <p:ext uri="{BB962C8B-B14F-4D97-AF65-F5344CB8AC3E}">
        <p14:creationId xmlns:p14="http://schemas.microsoft.com/office/powerpoint/2010/main" val="365600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lstStyle/>
          <a:p>
            <a:r>
              <a:rPr lang="en-US" dirty="0"/>
              <a:t>Compliance activity – by March 2020</a:t>
            </a:r>
            <a:endParaRPr lang="en-GB" strike="sngStrike" dirty="0">
              <a:solidFill>
                <a:srgbClr val="FF0000"/>
              </a:solidFill>
            </a:endParaRPr>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612000" y="1185864"/>
            <a:ext cx="11084700" cy="5075236"/>
          </a:xfrm>
        </p:spPr>
        <p:txBody>
          <a:bodyPr>
            <a:normAutofit/>
          </a:bodyPr>
          <a:lstStyle/>
          <a:p>
            <a:pPr marL="357188" lvl="1" indent="0">
              <a:buNone/>
            </a:pPr>
            <a:r>
              <a:rPr lang="en-GB" sz="2300" dirty="0"/>
              <a:t>Internal communications</a:t>
            </a:r>
          </a:p>
          <a:p>
            <a:pPr lvl="1"/>
            <a:r>
              <a:rPr lang="en-GB" sz="2300" dirty="0"/>
              <a:t>Clinicians/staff in your organisation know about the processes to request use/disclosure of patient data outside of the patients individual care</a:t>
            </a:r>
          </a:p>
          <a:p>
            <a:pPr lvl="1"/>
            <a:endParaRPr lang="en-GB" sz="2300" dirty="0"/>
          </a:p>
          <a:p>
            <a:pPr marL="357188" lvl="1" indent="0">
              <a:buNone/>
            </a:pPr>
            <a:r>
              <a:rPr lang="en-GB" sz="2300" dirty="0"/>
              <a:t>External communications</a:t>
            </a:r>
          </a:p>
          <a:p>
            <a:pPr lvl="1"/>
            <a:r>
              <a:rPr lang="en-GB" sz="2300" dirty="0"/>
              <a:t>Organisations that receive data from you for purposes beyond individual care know that national data opt-outs will be applied and when from</a:t>
            </a:r>
          </a:p>
          <a:p>
            <a:pPr lvl="1"/>
            <a:endParaRPr lang="en-GB" sz="2300" dirty="0"/>
          </a:p>
          <a:p>
            <a:pPr marL="357188" lvl="1" indent="0">
              <a:buNone/>
            </a:pPr>
            <a:r>
              <a:rPr lang="en-GB" sz="2300" dirty="0"/>
              <a:t>Patient communications – declaring compliance</a:t>
            </a:r>
          </a:p>
          <a:p>
            <a:pPr lvl="1"/>
            <a:r>
              <a:rPr lang="en-GB" sz="2300" dirty="0"/>
              <a:t>Information made available to patients e.g. in a Privacy Notice on web pages that confirms your organisation complies with national data opt-out policy</a:t>
            </a:r>
          </a:p>
          <a:p>
            <a:endParaRPr lang="en-GB" sz="2300" dirty="0">
              <a:solidFill>
                <a:srgbClr val="FF0000"/>
              </a:solidFill>
            </a:endParaRP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p:txBody>
          <a:bodyPr/>
          <a:lstStyle/>
          <a:p>
            <a:fld id="{DC12C2CB-C475-442B-84C1-CBFDBCB34DB3}" type="slidenum">
              <a:rPr lang="en-GB"/>
              <a:pPr/>
              <a:t>25</a:t>
            </a:fld>
            <a:endParaRPr lang="en-GB" dirty="0"/>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527382" y="6405331"/>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170"/>
            <a:r>
              <a:rPr lang="en-GB" sz="1333" i="1" dirty="0">
                <a:solidFill>
                  <a:srgbClr val="424D58"/>
                </a:solidFill>
                <a:latin typeface="Arial"/>
              </a:rPr>
              <a:t>Information correct as of July 2019</a:t>
            </a:r>
          </a:p>
        </p:txBody>
      </p:sp>
    </p:spTree>
    <p:extLst>
      <p:ext uri="{BB962C8B-B14F-4D97-AF65-F5344CB8AC3E}">
        <p14:creationId xmlns:p14="http://schemas.microsoft.com/office/powerpoint/2010/main" val="10524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p:txBody>
          <a:bodyPr>
            <a:normAutofit/>
          </a:bodyPr>
          <a:lstStyle/>
          <a:p>
            <a:r>
              <a:rPr lang="en-US" dirty="0"/>
              <a:t>Requirement to comply</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p:txBody>
          <a:bodyPr>
            <a:normAutofit lnSpcReduction="10000"/>
          </a:bodyPr>
          <a:lstStyle/>
          <a:p>
            <a:r>
              <a:rPr lang="en-GB" dirty="0"/>
              <a:t>NHS Digital Code of Practice on Confidential Information</a:t>
            </a:r>
          </a:p>
          <a:p>
            <a:pPr marL="723882" lvl="1" indent="-241294"/>
            <a:r>
              <a:rPr lang="en-GB" sz="1867" dirty="0"/>
              <a:t>Defines the steps that organisations must, should and may take to ensure that confidential information is handled appropriately</a:t>
            </a:r>
          </a:p>
          <a:p>
            <a:r>
              <a:rPr lang="en-GB" dirty="0"/>
              <a:t>Information Standard</a:t>
            </a:r>
          </a:p>
          <a:p>
            <a:pPr marL="723882" lvl="1" indent="-241294">
              <a:lnSpc>
                <a:spcPct val="110000"/>
              </a:lnSpc>
              <a:spcAft>
                <a:spcPts val="800"/>
              </a:spcAft>
            </a:pPr>
            <a:r>
              <a:rPr lang="en-GB" sz="1867" dirty="0"/>
              <a:t>Compliance with National Data Opt-out standard which requires organisations to comply with the policy by March 2020</a:t>
            </a:r>
          </a:p>
          <a:p>
            <a:r>
              <a:rPr lang="en-GB" dirty="0"/>
              <a:t>Data Security &amp; Protection Toolkit (2019/20)</a:t>
            </a:r>
          </a:p>
          <a:p>
            <a:pPr marL="723882" lvl="1" indent="-241294">
              <a:spcAft>
                <a:spcPts val="800"/>
              </a:spcAft>
            </a:pPr>
            <a:r>
              <a:rPr lang="en-GB" sz="1867" dirty="0"/>
              <a:t>The organisation must state if they comply with the policy and provide evidence e.g. a published compliance statement in a Privacy Notice</a:t>
            </a:r>
          </a:p>
          <a:p>
            <a:pPr marL="0" indent="0">
              <a:lnSpc>
                <a:spcPct val="110000"/>
              </a:lnSpc>
              <a:spcAft>
                <a:spcPts val="800"/>
              </a:spcAft>
              <a:buNone/>
            </a:pPr>
            <a:r>
              <a:rPr lang="en-GB" dirty="0"/>
              <a:t>All health and social care bodies must have regard to these and are obligated to complete an annual Data Security &amp; Protection assessment using the toolkit as that forms part of the Care Quality Commission inspection routine</a:t>
            </a: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p:txBody>
          <a:bodyPr/>
          <a:lstStyle/>
          <a:p>
            <a:fld id="{DC12C2CB-C475-442B-84C1-CBFDBCB34DB3}" type="slidenum">
              <a:rPr lang="en-GB" smtClean="0"/>
              <a:pPr/>
              <a:t>26</a:t>
            </a:fld>
            <a:endParaRPr lang="en-GB" dirty="0"/>
          </a:p>
        </p:txBody>
      </p:sp>
      <p:sp>
        <p:nvSpPr>
          <p:cNvPr id="7" name="Slide Number Placeholder 3">
            <a:extLst>
              <a:ext uri="{FF2B5EF4-FFF2-40B4-BE49-F238E27FC236}">
                <a16:creationId xmlns:a16="http://schemas.microsoft.com/office/drawing/2014/main" id="{461ADB47-FA6E-4414-BA98-6EBFB48067FF}"/>
              </a:ext>
            </a:extLst>
          </p:cNvPr>
          <p:cNvSpPr txBox="1">
            <a:spLocks/>
          </p:cNvSpPr>
          <p:nvPr/>
        </p:nvSpPr>
        <p:spPr>
          <a:xfrm>
            <a:off x="623392" y="6328239"/>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321045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CBFCB-443D-491A-BC38-6DAD85E847C7}"/>
              </a:ext>
            </a:extLst>
          </p:cNvPr>
          <p:cNvSpPr>
            <a:spLocks noGrp="1"/>
          </p:cNvSpPr>
          <p:nvPr>
            <p:ph type="title"/>
          </p:nvPr>
        </p:nvSpPr>
        <p:spPr>
          <a:xfrm>
            <a:off x="547850" y="418653"/>
            <a:ext cx="10800629" cy="706091"/>
          </a:xfrm>
        </p:spPr>
        <p:txBody>
          <a:bodyPr>
            <a:normAutofit/>
          </a:bodyPr>
          <a:lstStyle/>
          <a:p>
            <a:r>
              <a:rPr lang="en-US" dirty="0"/>
              <a:t>National data opt-out key messages for GP practices</a:t>
            </a:r>
            <a:endParaRPr lang="en-GB" dirty="0"/>
          </a:p>
        </p:txBody>
      </p:sp>
      <p:sp>
        <p:nvSpPr>
          <p:cNvPr id="5" name="Content Placeholder 4">
            <a:extLst>
              <a:ext uri="{FF2B5EF4-FFF2-40B4-BE49-F238E27FC236}">
                <a16:creationId xmlns:a16="http://schemas.microsoft.com/office/drawing/2014/main" id="{5B0F73C3-41BE-42F7-BDC3-BE625FF5075D}"/>
              </a:ext>
            </a:extLst>
          </p:cNvPr>
          <p:cNvSpPr>
            <a:spLocks noGrp="1"/>
          </p:cNvSpPr>
          <p:nvPr>
            <p:ph idx="1"/>
          </p:nvPr>
        </p:nvSpPr>
        <p:spPr>
          <a:xfrm>
            <a:off x="504690" y="1220756"/>
            <a:ext cx="11416377" cy="5218592"/>
          </a:xfrm>
        </p:spPr>
        <p:txBody>
          <a:bodyPr>
            <a:normAutofit/>
          </a:bodyPr>
          <a:lstStyle/>
          <a:p>
            <a:pPr marL="0" indent="0">
              <a:buNone/>
            </a:pPr>
            <a:r>
              <a:rPr lang="en-GB" sz="2000" dirty="0"/>
              <a:t>Preference about use of confidential patient information for purposes </a:t>
            </a:r>
            <a:r>
              <a:rPr lang="en-GB" sz="2000" u="sng" dirty="0"/>
              <a:t>beyond</a:t>
            </a:r>
            <a:r>
              <a:rPr lang="en-GB" sz="2000" dirty="0"/>
              <a:t> individual care</a:t>
            </a:r>
          </a:p>
          <a:p>
            <a:r>
              <a:rPr lang="en-GB" sz="2000" dirty="0">
                <a:hlinkClick r:id="rId3"/>
              </a:rPr>
              <a:t>www.nhs.uk/your-nhs-data-matters</a:t>
            </a:r>
            <a:r>
              <a:rPr lang="en-GB" sz="2000" dirty="0"/>
              <a:t>  (and telephone, print-and-post service) </a:t>
            </a:r>
          </a:p>
          <a:p>
            <a:r>
              <a:rPr lang="en-GB" sz="2000" dirty="0"/>
              <a:t>Set by patient themselves, cannot be set by the practice</a:t>
            </a:r>
          </a:p>
          <a:p>
            <a:pPr marL="0" indent="0">
              <a:buNone/>
            </a:pPr>
            <a:r>
              <a:rPr lang="en-GB" sz="2000" dirty="0"/>
              <a:t>Use ‘Your Data Matters to the NHS’ posters and patient handouts, display screen videos, ensure practice team are aware</a:t>
            </a:r>
          </a:p>
          <a:p>
            <a:r>
              <a:rPr lang="en-GB" sz="2000" dirty="0"/>
              <a:t>Review other materials about data use and opt-outs (posters, leaflets, website, privacy notice, registration forms) and remove/update any that are out of date (</a:t>
            </a:r>
            <a:r>
              <a:rPr lang="en-GB" sz="2000" dirty="0" err="1"/>
              <a:t>eg</a:t>
            </a:r>
            <a:r>
              <a:rPr lang="en-GB" sz="2000" dirty="0"/>
              <a:t> ‘care.data’, type 2 opt-outs)</a:t>
            </a:r>
          </a:p>
          <a:p>
            <a:pPr marL="0" indent="0">
              <a:buFont typeface="Arial" panose="020B0604020202020204" pitchFamily="34" charset="0"/>
              <a:buNone/>
            </a:pPr>
            <a:r>
              <a:rPr lang="en-GB" sz="2000" dirty="0"/>
              <a:t>Previous ‘type 2’ opt-outs were converted, and patients informed by letter from NHS Digital</a:t>
            </a:r>
          </a:p>
          <a:p>
            <a:r>
              <a:rPr lang="en-GB" sz="2000" dirty="0"/>
              <a:t>Type 2 opt-out codes (XaaVL/9Nu4.) must not be used (after 11 October 2018) </a:t>
            </a:r>
          </a:p>
          <a:p>
            <a:r>
              <a:rPr lang="en-GB" sz="2000" dirty="0"/>
              <a:t>Check for entries in patient records after 11 October 2018. If found, practice must contact the patient to inform them and signpost to new service </a:t>
            </a:r>
          </a:p>
          <a:p>
            <a:pPr marL="0" indent="0">
              <a:spcAft>
                <a:spcPts val="1600"/>
              </a:spcAft>
              <a:buNone/>
            </a:pPr>
            <a:r>
              <a:rPr lang="en-GB" sz="2000" b="1" dirty="0"/>
              <a:t>Prepare for compliance...</a:t>
            </a:r>
          </a:p>
        </p:txBody>
      </p:sp>
      <p:sp>
        <p:nvSpPr>
          <p:cNvPr id="4" name="Rectangle 3">
            <a:extLst>
              <a:ext uri="{FF2B5EF4-FFF2-40B4-BE49-F238E27FC236}">
                <a16:creationId xmlns:a16="http://schemas.microsoft.com/office/drawing/2014/main" id="{B3691260-02A1-4AF7-BAF0-30A50A9DE062}"/>
              </a:ext>
            </a:extLst>
          </p:cNvPr>
          <p:cNvSpPr/>
          <p:nvPr/>
        </p:nvSpPr>
        <p:spPr>
          <a:xfrm>
            <a:off x="913572" y="3032210"/>
            <a:ext cx="10272000" cy="1774973"/>
          </a:xfrm>
          <a:prstGeom prst="rect">
            <a:avLst/>
          </a:prstGeom>
        </p:spPr>
        <p:txBody>
          <a:bodyPr wrap="square" anchor="ctr">
            <a:spAutoFit/>
          </a:bodyPr>
          <a:lstStyle/>
          <a:p>
            <a:pPr defTabSz="1219170" fontAlgn="base">
              <a:defRPr/>
            </a:pPr>
            <a:r>
              <a:rPr lang="en-GB" sz="4267" dirty="0">
                <a:solidFill>
                  <a:srgbClr val="000000"/>
                </a:solidFill>
                <a:latin typeface="Arial" panose="020B0604020202020204" pitchFamily="34" charset="0"/>
              </a:rPr>
              <a:t> </a:t>
            </a:r>
            <a:r>
              <a:rPr lang="en-US" sz="4267" dirty="0">
                <a:solidFill>
                  <a:srgbClr val="0F0F0F"/>
                </a:solidFill>
                <a:latin typeface="Arial" panose="020B0604020202020204" pitchFamily="34" charset="0"/>
              </a:rPr>
              <a:t>​</a:t>
            </a:r>
            <a:endParaRPr lang="en-US" sz="4267" dirty="0">
              <a:solidFill>
                <a:srgbClr val="0F0F0F"/>
              </a:solidFill>
              <a:latin typeface="Arial"/>
              <a:cs typeface="Arial"/>
            </a:endParaRPr>
          </a:p>
          <a:p>
            <a:pPr defTabSz="1219170" fontAlgn="base">
              <a:defRPr/>
            </a:pPr>
            <a:endParaRPr lang="en-US" sz="4267" dirty="0">
              <a:solidFill>
                <a:srgbClr val="0F0F0F"/>
              </a:solidFill>
              <a:latin typeface="Arial" panose="020B0604020202020204" pitchFamily="34" charset="0"/>
              <a:cs typeface="Arial"/>
            </a:endParaRPr>
          </a:p>
          <a:p>
            <a:pPr defTabSz="1219170" fontAlgn="base">
              <a:defRPr/>
            </a:pPr>
            <a:endParaRPr lang="en-US" sz="2400" dirty="0">
              <a:solidFill>
                <a:srgbClr val="0F0F0F"/>
              </a:solidFill>
              <a:latin typeface="Arial" panose="020B0604020202020204" pitchFamily="34" charset="0"/>
            </a:endParaRPr>
          </a:p>
        </p:txBody>
      </p:sp>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8400256" y="6309320"/>
            <a:ext cx="2844800" cy="365125"/>
          </a:xfrm>
        </p:spPr>
        <p:txBody>
          <a:bodyPr/>
          <a:lstStyle/>
          <a:p>
            <a:fld id="{DC12C2CB-C475-442B-84C1-CBFDBCB34DB3}" type="slidenum">
              <a:rPr lang="en-GB" smtClean="0"/>
              <a:pPr/>
              <a:t>27</a:t>
            </a:fld>
            <a:endParaRPr lang="en-GB" dirty="0"/>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527382" y="6350739"/>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3381962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Compliance Resources</a:t>
            </a:r>
          </a:p>
        </p:txBody>
      </p:sp>
      <p:sp>
        <p:nvSpPr>
          <p:cNvPr id="4" name="Slide Number Placeholder 3"/>
          <p:cNvSpPr>
            <a:spLocks noGrp="1"/>
          </p:cNvSpPr>
          <p:nvPr>
            <p:ph type="sldNum" sz="quarter" idx="12"/>
          </p:nvPr>
        </p:nvSpPr>
        <p:spPr/>
        <p:txBody>
          <a:bodyPr/>
          <a:lstStyle/>
          <a:p>
            <a:fld id="{E6607247-EB78-480B-A962-35111A450531}" type="slidenum">
              <a:rPr lang="en-GB" smtClean="0"/>
              <a:t>28</a:t>
            </a:fld>
            <a:endParaRPr lang="en-GB"/>
          </a:p>
        </p:txBody>
      </p:sp>
      <p:sp>
        <p:nvSpPr>
          <p:cNvPr id="3" name="Text Placeholder 2">
            <a:extLst>
              <a:ext uri="{FF2B5EF4-FFF2-40B4-BE49-F238E27FC236}">
                <a16:creationId xmlns:a16="http://schemas.microsoft.com/office/drawing/2014/main" id="{F01E1258-0FC9-473A-A00A-07AE03D4F8B1}"/>
              </a:ext>
            </a:extLst>
          </p:cNvPr>
          <p:cNvSpPr>
            <a:spLocks noGrp="1"/>
          </p:cNvSpPr>
          <p:nvPr>
            <p:ph type="body" idx="1"/>
          </p:nvPr>
        </p:nvSpPr>
        <p:spPr/>
        <p:txBody>
          <a:bodyPr/>
          <a:lstStyle/>
          <a:p>
            <a:r>
              <a:rPr lang="en-GB" dirty="0"/>
              <a:t>Support available</a:t>
            </a:r>
          </a:p>
        </p:txBody>
      </p:sp>
    </p:spTree>
    <p:extLst>
      <p:ext uri="{BB962C8B-B14F-4D97-AF65-F5344CB8AC3E}">
        <p14:creationId xmlns:p14="http://schemas.microsoft.com/office/powerpoint/2010/main" val="12856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 with compliance</a:t>
            </a:r>
            <a:endParaRPr lang="en-GB" dirty="0"/>
          </a:p>
        </p:txBody>
      </p:sp>
      <p:sp>
        <p:nvSpPr>
          <p:cNvPr id="4" name="Content Placeholder 3"/>
          <p:cNvSpPr>
            <a:spLocks noGrp="1"/>
          </p:cNvSpPr>
          <p:nvPr>
            <p:ph idx="1"/>
          </p:nvPr>
        </p:nvSpPr>
        <p:spPr/>
        <p:txBody>
          <a:bodyPr>
            <a:normAutofit/>
          </a:bodyPr>
          <a:lstStyle/>
          <a:p>
            <a:pPr marL="0" indent="0">
              <a:buNone/>
            </a:pPr>
            <a:r>
              <a:rPr lang="en-GB" dirty="0"/>
              <a:t>Resources available at: </a:t>
            </a:r>
            <a:r>
              <a:rPr lang="en-GB" dirty="0">
                <a:hlinkClick r:id="rId3"/>
              </a:rPr>
              <a:t>https://digital.nhs.uk/nationaldataoptout/compliance</a:t>
            </a:r>
            <a:endParaRPr lang="en-GB" dirty="0"/>
          </a:p>
          <a:p>
            <a:pPr marL="0" lvl="0" indent="0">
              <a:buNone/>
            </a:pPr>
            <a:endParaRPr lang="en-GB" dirty="0"/>
          </a:p>
          <a:p>
            <a:r>
              <a:rPr lang="en-GB" dirty="0"/>
              <a:t>Compliance Implementation Guide and checklist</a:t>
            </a:r>
          </a:p>
          <a:p>
            <a:pPr lvl="0"/>
            <a:r>
              <a:rPr lang="en-GB" dirty="0"/>
              <a:t>Check for National Data Opt-outs / MESH installation and usage instructions</a:t>
            </a:r>
          </a:p>
          <a:p>
            <a:r>
              <a:rPr lang="en-GB" dirty="0"/>
              <a:t>Test data pack</a:t>
            </a:r>
          </a:p>
          <a:p>
            <a:pPr lvl="0"/>
            <a:r>
              <a:rPr lang="en-GB" dirty="0"/>
              <a:t>Licence agreement for use of the Check for National Data Opt-outs service</a:t>
            </a:r>
          </a:p>
          <a:p>
            <a:r>
              <a:rPr lang="en-GB" dirty="0"/>
              <a:t>Data Protection Impact Assessment template/guidance</a:t>
            </a:r>
          </a:p>
          <a:p>
            <a:r>
              <a:rPr lang="en-GB" dirty="0"/>
              <a:t>Data Uses and Releases Compendium </a:t>
            </a:r>
          </a:p>
          <a:p>
            <a:pPr marL="0" lvl="0" indent="0">
              <a:buNone/>
            </a:pPr>
            <a:endParaRPr lang="en-GB" dirty="0"/>
          </a:p>
          <a:p>
            <a:pPr marL="0" indent="0">
              <a:buNone/>
            </a:pPr>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pPr/>
              <a:t>29</a:t>
            </a:fld>
            <a:endParaRPr lang="en-GB"/>
          </a:p>
        </p:txBody>
      </p:sp>
      <p:sp>
        <p:nvSpPr>
          <p:cNvPr id="5" name="Rectangle 4">
            <a:extLst>
              <a:ext uri="{FF2B5EF4-FFF2-40B4-BE49-F238E27FC236}">
                <a16:creationId xmlns:a16="http://schemas.microsoft.com/office/drawing/2014/main" id="{C0481550-0158-422C-9860-89A6725277F8}"/>
              </a:ext>
            </a:extLst>
          </p:cNvPr>
          <p:cNvSpPr/>
          <p:nvPr/>
        </p:nvSpPr>
        <p:spPr>
          <a:xfrm>
            <a:off x="370569" y="6315692"/>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106527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setting service </a:t>
            </a:r>
            <a:r>
              <a:rPr lang="en-GB" sz="2400" dirty="0">
                <a:solidFill>
                  <a:schemeClr val="bg2">
                    <a:lumMod val="90000"/>
                  </a:schemeClr>
                </a:solidFill>
              </a:rPr>
              <a:t>- </a:t>
            </a:r>
            <a:r>
              <a:rPr lang="en-GB" sz="3600" dirty="0">
                <a:solidFill>
                  <a:schemeClr val="bg2">
                    <a:lumMod val="90000"/>
                  </a:schemeClr>
                </a:solidFill>
                <a:hlinkClick r:id="rId2">
                  <a:extLst>
                    <a:ext uri="{A12FA001-AC4F-418D-AE19-62706E023703}">
                      <ahyp:hlinkClr xmlns:ahyp="http://schemas.microsoft.com/office/drawing/2018/hyperlinkcolor" val="tx"/>
                    </a:ext>
                  </a:extLst>
                </a:hlinkClick>
              </a:rPr>
              <a:t>www.nhs.uk/your-nhs-data-matters</a:t>
            </a:r>
            <a:br>
              <a:rPr lang="en-GB" dirty="0"/>
            </a:br>
            <a:endParaRPr lang="en-GB"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07247-EB78-480B-A962-35111A450531}" type="slidenum">
              <a:rPr kumimoji="0" lang="en-GB"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F01E1258-0FC9-473A-A00A-07AE03D4F8B1}"/>
              </a:ext>
            </a:extLst>
          </p:cNvPr>
          <p:cNvSpPr>
            <a:spLocks noGrp="1"/>
          </p:cNvSpPr>
          <p:nvPr>
            <p:ph type="body" idx="1"/>
          </p:nvPr>
        </p:nvSpPr>
        <p:spPr/>
        <p:txBody>
          <a:bodyPr/>
          <a:lstStyle/>
          <a:p>
            <a:r>
              <a:rPr lang="en-GB" dirty="0"/>
              <a:t>How the public make their choice</a:t>
            </a:r>
          </a:p>
        </p:txBody>
      </p:sp>
    </p:spTree>
    <p:extLst>
      <p:ext uri="{BB962C8B-B14F-4D97-AF65-F5344CB8AC3E}">
        <p14:creationId xmlns:p14="http://schemas.microsoft.com/office/powerpoint/2010/main" val="12879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320B593-3500-4E96-A24D-13F3D7D33072}"/>
              </a:ext>
            </a:extLst>
          </p:cNvPr>
          <p:cNvSpPr>
            <a:spLocks noGrp="1"/>
          </p:cNvSpPr>
          <p:nvPr>
            <p:ph type="sldNum" sz="quarter" idx="12"/>
          </p:nvPr>
        </p:nvSpPr>
        <p:spPr>
          <a:xfrm>
            <a:off x="8400256" y="6309320"/>
            <a:ext cx="2844800" cy="365125"/>
          </a:xfrm>
        </p:spPr>
        <p:txBody>
          <a:bodyPr/>
          <a:lstStyle/>
          <a:p>
            <a:pPr defTabSz="1219140"/>
            <a:fld id="{DC12C2CB-C475-442B-84C1-CBFDBCB34DB3}" type="slidenum">
              <a:rPr lang="en-GB">
                <a:solidFill>
                  <a:srgbClr val="424D58"/>
                </a:solidFill>
                <a:latin typeface="Arial"/>
              </a:rPr>
              <a:pPr defTabSz="1219140"/>
              <a:t>30</a:t>
            </a:fld>
            <a:endParaRPr lang="en-GB" dirty="0">
              <a:solidFill>
                <a:srgbClr val="424D58"/>
              </a:solidFill>
              <a:latin typeface="Arial"/>
            </a:endParaRPr>
          </a:p>
        </p:txBody>
      </p:sp>
      <p:sp>
        <p:nvSpPr>
          <p:cNvPr id="7" name="Slide Number Placeholder 3">
            <a:extLst>
              <a:ext uri="{FF2B5EF4-FFF2-40B4-BE49-F238E27FC236}">
                <a16:creationId xmlns:a16="http://schemas.microsoft.com/office/drawing/2014/main" id="{20767209-678D-41D5-AC54-E2B70DE34BFF}"/>
              </a:ext>
            </a:extLst>
          </p:cNvPr>
          <p:cNvSpPr txBox="1">
            <a:spLocks/>
          </p:cNvSpPr>
          <p:nvPr/>
        </p:nvSpPr>
        <p:spPr>
          <a:xfrm>
            <a:off x="527383" y="6405332"/>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140"/>
            <a:r>
              <a:rPr lang="en-GB" sz="1333" i="1" dirty="0">
                <a:solidFill>
                  <a:srgbClr val="424D58"/>
                </a:solidFill>
                <a:latin typeface="Arial"/>
              </a:rPr>
              <a:t>Information correct as of April 2019</a:t>
            </a:r>
          </a:p>
        </p:txBody>
      </p:sp>
      <p:sp>
        <p:nvSpPr>
          <p:cNvPr id="8" name="Content Placeholder 7">
            <a:extLst>
              <a:ext uri="{FF2B5EF4-FFF2-40B4-BE49-F238E27FC236}">
                <a16:creationId xmlns:a16="http://schemas.microsoft.com/office/drawing/2014/main" id="{3A45ABFF-D9AC-4482-BA75-CF9A2FB2072D}"/>
              </a:ext>
            </a:extLst>
          </p:cNvPr>
          <p:cNvSpPr>
            <a:spLocks noGrp="1"/>
          </p:cNvSpPr>
          <p:nvPr>
            <p:ph idx="1"/>
          </p:nvPr>
        </p:nvSpPr>
        <p:spPr/>
        <p:txBody>
          <a:bodyPr/>
          <a:lstStyle/>
          <a:p>
            <a:endParaRPr lang="en-GB"/>
          </a:p>
        </p:txBody>
      </p:sp>
      <p:pic>
        <p:nvPicPr>
          <p:cNvPr id="9" name="Picture 8">
            <a:extLst>
              <a:ext uri="{FF2B5EF4-FFF2-40B4-BE49-F238E27FC236}">
                <a16:creationId xmlns:a16="http://schemas.microsoft.com/office/drawing/2014/main" id="{98DD694C-0A0D-4723-8560-E865DC62CAC7}"/>
              </a:ext>
            </a:extLst>
          </p:cNvPr>
          <p:cNvPicPr>
            <a:picLocks noChangeAspect="1"/>
          </p:cNvPicPr>
          <p:nvPr/>
        </p:nvPicPr>
        <p:blipFill>
          <a:blip r:embed="rId3"/>
          <a:stretch>
            <a:fillRect/>
          </a:stretch>
        </p:blipFill>
        <p:spPr>
          <a:xfrm>
            <a:off x="494133" y="83126"/>
            <a:ext cx="7635716" cy="6686077"/>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DB6FE32D-1B34-499D-89BC-0EA0327E9525}"/>
              </a:ext>
            </a:extLst>
          </p:cNvPr>
          <p:cNvPicPr>
            <a:picLocks noChangeAspect="1"/>
          </p:cNvPicPr>
          <p:nvPr/>
        </p:nvPicPr>
        <p:blipFill>
          <a:blip r:embed="rId4"/>
          <a:stretch>
            <a:fillRect/>
          </a:stretch>
        </p:blipFill>
        <p:spPr>
          <a:xfrm>
            <a:off x="6924988" y="235099"/>
            <a:ext cx="4320069" cy="6439347"/>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D919800F-4DAA-4864-A49B-DF3C8AD12A79}"/>
              </a:ext>
            </a:extLst>
          </p:cNvPr>
          <p:cNvPicPr>
            <a:picLocks noChangeAspect="1"/>
          </p:cNvPicPr>
          <p:nvPr/>
        </p:nvPicPr>
        <p:blipFill>
          <a:blip r:embed="rId5"/>
          <a:stretch>
            <a:fillRect/>
          </a:stretch>
        </p:blipFill>
        <p:spPr>
          <a:xfrm>
            <a:off x="6924988" y="171922"/>
            <a:ext cx="4815669" cy="668607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2997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a:t>
            </a:r>
          </a:p>
        </p:txBody>
      </p:sp>
      <p:sp>
        <p:nvSpPr>
          <p:cNvPr id="3" name="Content Placeholder 2"/>
          <p:cNvSpPr>
            <a:spLocks noGrp="1"/>
          </p:cNvSpPr>
          <p:nvPr>
            <p:ph idx="1"/>
          </p:nvPr>
        </p:nvSpPr>
        <p:spPr>
          <a:xfrm>
            <a:off x="612000" y="956345"/>
            <a:ext cx="10975258" cy="5304755"/>
          </a:xfrm>
        </p:spPr>
        <p:txBody>
          <a:bodyPr/>
          <a:lstStyle/>
          <a:p>
            <a:endParaRPr lang="en-US" altLang="en-US" dirty="0"/>
          </a:p>
          <a:p>
            <a:pPr marL="0" indent="0">
              <a:buNone/>
            </a:pPr>
            <a:r>
              <a:rPr lang="en-US" altLang="en-US" dirty="0"/>
              <a:t>For more information, workforce and patient resources go to:  </a:t>
            </a:r>
          </a:p>
          <a:p>
            <a:pPr marL="0" indent="0">
              <a:buNone/>
            </a:pPr>
            <a:r>
              <a:rPr lang="en-US" altLang="en-US" dirty="0">
                <a:hlinkClick r:id="rId3"/>
              </a:rPr>
              <a:t>https://digital.nhs.uk/national-data-opt-out</a:t>
            </a:r>
            <a:endParaRPr lang="en-US" altLang="en-US" dirty="0"/>
          </a:p>
          <a:p>
            <a:endParaRPr lang="en-US" altLang="en-US" dirty="0"/>
          </a:p>
          <a:p>
            <a:pPr marL="0" indent="0">
              <a:buNone/>
            </a:pPr>
            <a:r>
              <a:rPr lang="en-US" altLang="en-US" dirty="0"/>
              <a:t>To contact us about becoming compliant or any other enquires, email: </a:t>
            </a:r>
            <a:r>
              <a:rPr lang="en-US" altLang="en-US" dirty="0">
                <a:hlinkClick r:id="rId4"/>
              </a:rPr>
              <a:t>newoptoutenquiries@nhs.net</a:t>
            </a:r>
            <a:endParaRPr lang="en-US" altLang="en-US" dirty="0"/>
          </a:p>
          <a:p>
            <a:endParaRPr lang="en-US" altLang="en-US" dirty="0"/>
          </a:p>
          <a:p>
            <a:pPr marL="0" indent="0">
              <a:buNone/>
            </a:pPr>
            <a:r>
              <a:rPr lang="en-US" altLang="en-US" dirty="0"/>
              <a:t>The ‘Your Data Matters to the NHS’ patient-facing service can be found at:  </a:t>
            </a:r>
          </a:p>
          <a:p>
            <a:pPr marL="0" indent="0">
              <a:buNone/>
            </a:pPr>
            <a:r>
              <a:rPr lang="en-GB" dirty="0">
                <a:hlinkClick r:id="rId5"/>
              </a:rPr>
              <a:t>www.nhs.uk/your-nhs-data-matters</a:t>
            </a:r>
            <a:r>
              <a:rPr lang="en-GB" dirty="0"/>
              <a:t> </a:t>
            </a:r>
          </a:p>
          <a:p>
            <a:endParaRPr lang="en-US" altLang="en-US" dirty="0"/>
          </a:p>
          <a:p>
            <a:endParaRPr lang="en-GB" dirty="0"/>
          </a:p>
        </p:txBody>
      </p:sp>
      <p:sp>
        <p:nvSpPr>
          <p:cNvPr id="4" name="Slide Number Placeholder 3"/>
          <p:cNvSpPr>
            <a:spLocks noGrp="1"/>
          </p:cNvSpPr>
          <p:nvPr>
            <p:ph type="sldNum" sz="quarter" idx="12"/>
          </p:nvPr>
        </p:nvSpPr>
        <p:spPr/>
        <p:txBody>
          <a:bodyPr/>
          <a:lstStyle/>
          <a:p>
            <a:fld id="{280AA684-6FB9-400F-B313-F111F0F48737}" type="slidenum">
              <a:rPr lang="en-GB" smtClean="0"/>
              <a:pPr/>
              <a:t>31</a:t>
            </a:fld>
            <a:endParaRPr lang="en-GB" dirty="0"/>
          </a:p>
        </p:txBody>
      </p:sp>
      <p:sp>
        <p:nvSpPr>
          <p:cNvPr id="5" name="Slide Number Placeholder 3">
            <a:extLst>
              <a:ext uri="{FF2B5EF4-FFF2-40B4-BE49-F238E27FC236}">
                <a16:creationId xmlns:a16="http://schemas.microsoft.com/office/drawing/2014/main" id="{4C7DE535-F354-413D-B535-7A4C238E63EB}"/>
              </a:ext>
            </a:extLst>
          </p:cNvPr>
          <p:cNvSpPr txBox="1">
            <a:spLocks/>
          </p:cNvSpPr>
          <p:nvPr/>
        </p:nvSpPr>
        <p:spPr>
          <a:xfrm>
            <a:off x="431371" y="6405331"/>
            <a:ext cx="3360373" cy="365125"/>
          </a:xfrm>
          <a:prstGeom prst="rect">
            <a:avLst/>
          </a:prstGeom>
        </p:spPr>
        <p:txBody>
          <a:bodyPr vert="horz" lIns="121920" tIns="60960" rIns="121920" bIns="60960" rtlCol="0" anchor="ctr"/>
          <a:lstStyle>
            <a:defPPr>
              <a:defRPr lang="en-US"/>
            </a:defPPr>
            <a:lvl1pPr marL="0" algn="r"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33" i="1" dirty="0">
                <a:solidFill>
                  <a:srgbClr val="424D58"/>
                </a:solidFill>
              </a:rPr>
              <a:t>Information correct as of July 2019</a:t>
            </a:r>
          </a:p>
        </p:txBody>
      </p:sp>
    </p:spTree>
    <p:extLst>
      <p:ext uri="{BB962C8B-B14F-4D97-AF65-F5344CB8AC3E}">
        <p14:creationId xmlns:p14="http://schemas.microsoft.com/office/powerpoint/2010/main" val="55123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Background</a:t>
            </a:r>
          </a:p>
        </p:txBody>
      </p:sp>
      <p:sp>
        <p:nvSpPr>
          <p:cNvPr id="4" name="Content Placeholder 3"/>
          <p:cNvSpPr>
            <a:spLocks noGrp="1"/>
          </p:cNvSpPr>
          <p:nvPr>
            <p:ph idx="1"/>
          </p:nvPr>
        </p:nvSpPr>
        <p:spPr/>
        <p:txBody>
          <a:bodyPr>
            <a:normAutofit fontScale="92500" lnSpcReduction="10000"/>
          </a:bodyPr>
          <a:lstStyle/>
          <a:p>
            <a:pPr>
              <a:spcAft>
                <a:spcPts val="600"/>
              </a:spcAft>
            </a:pPr>
            <a:r>
              <a:rPr lang="en-US" dirty="0">
                <a:sym typeface="Arial"/>
              </a:rPr>
              <a:t>Better use of information and data has the potential to transform health and care for everyone</a:t>
            </a:r>
          </a:p>
          <a:p>
            <a:pPr>
              <a:spcAft>
                <a:spcPts val="600"/>
              </a:spcAft>
            </a:pPr>
            <a:r>
              <a:rPr lang="en-US" dirty="0">
                <a:sym typeface="Arial"/>
              </a:rPr>
              <a:t>People want to know that their privacy and rights are safeguarded, understand how and when information about them is shared, and, be able to make an informed choice about whether to share their data or not</a:t>
            </a:r>
          </a:p>
          <a:p>
            <a:pPr>
              <a:spcAft>
                <a:spcPts val="600"/>
              </a:spcAft>
            </a:pPr>
            <a:r>
              <a:rPr lang="en-US" dirty="0"/>
              <a:t>It was in this context that the former Secretary of State for Health commissioned a review on data security and data sharing in the health and social care system by Dame Fiona Caldicott, the National Data Guardian for Health and Care (NDG). This was published in July 2016 followed by the Government Response to the review in July 2017</a:t>
            </a:r>
          </a:p>
          <a:p>
            <a:pPr>
              <a:spcAft>
                <a:spcPts val="600"/>
              </a:spcAft>
            </a:pPr>
            <a:r>
              <a:rPr lang="en-US" dirty="0"/>
              <a:t>The work takes place in the context of the drive to develop a digitised health and care system that offers patients more control and choice over the care they receive, improves their experience, provides them with better outcomes and delivers a more efficient health and care system</a:t>
            </a:r>
          </a:p>
          <a:p>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t>4</a:t>
            </a:fld>
            <a:endParaRPr lang="en-GB"/>
          </a:p>
        </p:txBody>
      </p:sp>
      <p:sp>
        <p:nvSpPr>
          <p:cNvPr id="5" name="Rectangle 4">
            <a:extLst>
              <a:ext uri="{FF2B5EF4-FFF2-40B4-BE49-F238E27FC236}">
                <a16:creationId xmlns:a16="http://schemas.microsoft.com/office/drawing/2014/main" id="{C0481550-0158-422C-9860-89A6725277F8}"/>
              </a:ext>
            </a:extLst>
          </p:cNvPr>
          <p:cNvSpPr/>
          <p:nvPr/>
        </p:nvSpPr>
        <p:spPr>
          <a:xfrm>
            <a:off x="244607" y="6440950"/>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22989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19403" y="452669"/>
            <a:ext cx="10945216" cy="706091"/>
          </a:xfrm>
        </p:spPr>
        <p:txBody>
          <a:bodyPr>
            <a:noAutofit/>
          </a:bodyPr>
          <a:lstStyle/>
          <a:p>
            <a:r>
              <a:rPr lang="en-GB" sz="3733" dirty="0"/>
              <a:t>NDG Review and Government’s response</a:t>
            </a:r>
          </a:p>
        </p:txBody>
      </p:sp>
      <p:sp>
        <p:nvSpPr>
          <p:cNvPr id="3" name="Content Placeholder 2"/>
          <p:cNvSpPr>
            <a:spLocks noGrp="1"/>
          </p:cNvSpPr>
          <p:nvPr>
            <p:ph idx="1"/>
          </p:nvPr>
        </p:nvSpPr>
        <p:spPr>
          <a:xfrm>
            <a:off x="719403" y="1412777"/>
            <a:ext cx="8640960" cy="5280585"/>
          </a:xfrm>
        </p:spPr>
        <p:txBody>
          <a:bodyPr>
            <a:normAutofit fontScale="40000" lnSpcReduction="20000"/>
          </a:bodyPr>
          <a:lstStyle/>
          <a:p>
            <a:pPr marL="0" indent="0">
              <a:spcBef>
                <a:spcPts val="0"/>
              </a:spcBef>
              <a:buNone/>
            </a:pPr>
            <a:r>
              <a:rPr lang="en-GB" sz="4533" b="1" dirty="0">
                <a:solidFill>
                  <a:schemeClr val="accent1"/>
                </a:solidFill>
                <a:hlinkClick r:id="rId3"/>
              </a:rPr>
              <a:t>National Data Guardian Review </a:t>
            </a:r>
            <a:r>
              <a:rPr lang="en-GB" sz="4533" b="1" dirty="0"/>
              <a:t>– Key Points:</a:t>
            </a:r>
          </a:p>
          <a:p>
            <a:pPr marL="0" indent="0">
              <a:spcBef>
                <a:spcPts val="0"/>
              </a:spcBef>
              <a:buNone/>
            </a:pPr>
            <a:endParaRPr lang="en-GB" sz="2667" dirty="0"/>
          </a:p>
          <a:p>
            <a:r>
              <a:rPr lang="en-GB" sz="3867" dirty="0">
                <a:solidFill>
                  <a:schemeClr val="tx1"/>
                </a:solidFill>
              </a:rPr>
              <a:t>You are protected by the law</a:t>
            </a:r>
          </a:p>
          <a:p>
            <a:r>
              <a:rPr lang="en-GB" sz="3867" dirty="0">
                <a:solidFill>
                  <a:schemeClr val="tx1"/>
                </a:solidFill>
              </a:rPr>
              <a:t>Information is essential for high quality care</a:t>
            </a:r>
          </a:p>
          <a:p>
            <a:r>
              <a:rPr lang="en-GB" sz="3867" dirty="0">
                <a:solidFill>
                  <a:schemeClr val="tx1"/>
                </a:solidFill>
              </a:rPr>
              <a:t>Information is essential for other beneficial purposes</a:t>
            </a:r>
          </a:p>
          <a:p>
            <a:r>
              <a:rPr lang="en-GB" sz="3867" dirty="0">
                <a:solidFill>
                  <a:schemeClr val="tx1"/>
                </a:solidFill>
              </a:rPr>
              <a:t>You have the right to </a:t>
            </a:r>
            <a:r>
              <a:rPr lang="en-GB" sz="3867" b="1" dirty="0">
                <a:solidFill>
                  <a:schemeClr val="tx1"/>
                </a:solidFill>
              </a:rPr>
              <a:t>opt out </a:t>
            </a:r>
            <a:r>
              <a:rPr lang="en-GB" sz="3867" dirty="0">
                <a:solidFill>
                  <a:schemeClr val="tx1"/>
                </a:solidFill>
              </a:rPr>
              <a:t>of your personal confidential information being used for these other purposes beyond your direct care:</a:t>
            </a:r>
          </a:p>
          <a:p>
            <a:pPr lvl="1"/>
            <a:r>
              <a:rPr lang="en-GB" sz="3867" dirty="0">
                <a:solidFill>
                  <a:schemeClr val="tx1"/>
                </a:solidFill>
              </a:rPr>
              <a:t>Providing local services and running the NHS and social care</a:t>
            </a:r>
          </a:p>
          <a:p>
            <a:pPr lvl="1"/>
            <a:r>
              <a:rPr lang="en-GB" sz="3867" dirty="0">
                <a:solidFill>
                  <a:schemeClr val="tx1"/>
                </a:solidFill>
              </a:rPr>
              <a:t>Supporting research and improving treatment and care</a:t>
            </a:r>
          </a:p>
          <a:p>
            <a:r>
              <a:rPr lang="en-GB" sz="3867" dirty="0">
                <a:solidFill>
                  <a:schemeClr val="tx1"/>
                </a:solidFill>
              </a:rPr>
              <a:t>This opt-out will be respected by all organisations that use health and care information</a:t>
            </a:r>
          </a:p>
          <a:p>
            <a:r>
              <a:rPr lang="en-GB" sz="3867" dirty="0">
                <a:solidFill>
                  <a:schemeClr val="tx1"/>
                </a:solidFill>
              </a:rPr>
              <a:t>Explicit consent will continue</a:t>
            </a:r>
          </a:p>
          <a:p>
            <a:r>
              <a:rPr lang="en-GB" sz="3867" dirty="0">
                <a:solidFill>
                  <a:schemeClr val="tx1"/>
                </a:solidFill>
              </a:rPr>
              <a:t>The opt-out will not apply to anonymised information</a:t>
            </a:r>
          </a:p>
          <a:p>
            <a:r>
              <a:rPr lang="en-GB" sz="3867" dirty="0">
                <a:solidFill>
                  <a:schemeClr val="tx1"/>
                </a:solidFill>
              </a:rPr>
              <a:t>Arrangements will continue to cover exceptional circumstances</a:t>
            </a:r>
          </a:p>
          <a:p>
            <a:endParaRPr lang="en-GB" sz="3867" dirty="0">
              <a:solidFill>
                <a:schemeClr val="tx1"/>
              </a:solidFill>
            </a:endParaRPr>
          </a:p>
          <a:p>
            <a:pPr marL="0" indent="0">
              <a:buNone/>
            </a:pPr>
            <a:r>
              <a:rPr lang="en-GB" sz="4533" b="1" dirty="0">
                <a:solidFill>
                  <a:schemeClr val="tx1"/>
                </a:solidFill>
              </a:rPr>
              <a:t>The </a:t>
            </a:r>
            <a:r>
              <a:rPr lang="en-GB" sz="4533" b="1" dirty="0">
                <a:solidFill>
                  <a:schemeClr val="accent1"/>
                </a:solidFill>
                <a:hlinkClick r:id="rId4"/>
              </a:rPr>
              <a:t>Government response </a:t>
            </a:r>
            <a:r>
              <a:rPr lang="en-GB" sz="4533" b="1" dirty="0">
                <a:solidFill>
                  <a:schemeClr val="tx1"/>
                </a:solidFill>
              </a:rPr>
              <a:t>to the National Data Guardian Review supported the recommendations</a:t>
            </a: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6374" y="1316767"/>
            <a:ext cx="2016217" cy="2882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36427" y="3429000"/>
            <a:ext cx="2078739" cy="296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AA16B030-BF17-4CA5-8E7C-7D302E4783D0}"/>
              </a:ext>
            </a:extLst>
          </p:cNvPr>
          <p:cNvSpPr/>
          <p:nvPr/>
        </p:nvSpPr>
        <p:spPr>
          <a:xfrm>
            <a:off x="244607" y="6440950"/>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264579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National data opt-out setting service</a:t>
            </a:r>
          </a:p>
        </p:txBody>
      </p:sp>
      <p:sp>
        <p:nvSpPr>
          <p:cNvPr id="4" name="Content Placeholder 3"/>
          <p:cNvSpPr>
            <a:spLocks noGrp="1"/>
          </p:cNvSpPr>
          <p:nvPr>
            <p:ph idx="1"/>
          </p:nvPr>
        </p:nvSpPr>
        <p:spPr>
          <a:xfrm>
            <a:off x="612000" y="1185864"/>
            <a:ext cx="10975258" cy="4829042"/>
          </a:xfrm>
        </p:spPr>
        <p:txBody>
          <a:bodyPr>
            <a:normAutofit fontScale="92500" lnSpcReduction="20000"/>
          </a:bodyPr>
          <a:lstStyle/>
          <a:p>
            <a:pPr>
              <a:spcAft>
                <a:spcPts val="50"/>
              </a:spcAft>
            </a:pPr>
            <a:r>
              <a:rPr lang="en-GB" dirty="0"/>
              <a:t>The service to set a national data opt-out was made available on 25 May 2018</a:t>
            </a:r>
          </a:p>
          <a:p>
            <a:pPr marL="0" indent="0">
              <a:spcAft>
                <a:spcPts val="50"/>
              </a:spcAft>
              <a:buNone/>
            </a:pPr>
            <a:endParaRPr lang="en-GB" sz="1800" dirty="0"/>
          </a:p>
          <a:p>
            <a:pPr>
              <a:spcAft>
                <a:spcPts val="50"/>
              </a:spcAft>
            </a:pPr>
            <a:r>
              <a:rPr lang="en-GB" dirty="0"/>
              <a:t>Public can access the service online here: </a:t>
            </a:r>
            <a:r>
              <a:rPr lang="en-GB" sz="2600" dirty="0">
                <a:hlinkClick r:id="rId3"/>
              </a:rPr>
              <a:t>www.nhs.uk/your-nhs-data-matters</a:t>
            </a:r>
            <a:endParaRPr lang="en-GB" sz="2600" dirty="0"/>
          </a:p>
          <a:p>
            <a:pPr marL="0" indent="0">
              <a:spcAft>
                <a:spcPts val="50"/>
              </a:spcAft>
              <a:buNone/>
            </a:pPr>
            <a:endParaRPr lang="en-GB" dirty="0"/>
          </a:p>
          <a:p>
            <a:pPr>
              <a:spcAft>
                <a:spcPts val="50"/>
              </a:spcAft>
            </a:pPr>
            <a:r>
              <a:rPr lang="en-GB" dirty="0"/>
              <a:t>A national telephone service is also available to support an assisted digital, and a non-digital (print-and-post) service</a:t>
            </a:r>
            <a:endParaRPr lang="en-US" dirty="0"/>
          </a:p>
          <a:p>
            <a:pPr marL="0" indent="0">
              <a:spcAft>
                <a:spcPts val="50"/>
              </a:spcAft>
              <a:buNone/>
            </a:pPr>
            <a:endParaRPr lang="en-US" dirty="0"/>
          </a:p>
          <a:p>
            <a:pPr>
              <a:spcAft>
                <a:spcPts val="50"/>
              </a:spcAft>
            </a:pPr>
            <a:r>
              <a:rPr lang="en-GB" dirty="0"/>
              <a:t>Public have access to information to make an informed choice about whether to share their data for reasons other than their individual care</a:t>
            </a:r>
          </a:p>
          <a:p>
            <a:pPr>
              <a:spcAft>
                <a:spcPts val="50"/>
              </a:spcAft>
            </a:pPr>
            <a:endParaRPr lang="en-GB" dirty="0"/>
          </a:p>
          <a:p>
            <a:pPr>
              <a:spcAft>
                <a:spcPts val="50"/>
              </a:spcAft>
            </a:pPr>
            <a:r>
              <a:rPr lang="en-GB" dirty="0"/>
              <a:t>Service can also be accessed via the NHS App using NHS Login as the authentication</a:t>
            </a:r>
          </a:p>
          <a:p>
            <a:pPr>
              <a:spcAft>
                <a:spcPts val="50"/>
              </a:spcAft>
            </a:pPr>
            <a:endParaRPr lang="en-GB" dirty="0"/>
          </a:p>
          <a:p>
            <a:pPr>
              <a:spcAft>
                <a:spcPts val="50"/>
              </a:spcAft>
            </a:pPr>
            <a:endParaRPr lang="en-GB" dirty="0"/>
          </a:p>
          <a:p>
            <a:pPr>
              <a:spcAft>
                <a:spcPts val="50"/>
              </a:spcAft>
            </a:pPr>
            <a:endParaRPr lang="en-GB" dirty="0"/>
          </a:p>
          <a:p>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t>6</a:t>
            </a:fld>
            <a:endParaRPr lang="en-GB"/>
          </a:p>
        </p:txBody>
      </p:sp>
      <p:sp>
        <p:nvSpPr>
          <p:cNvPr id="5" name="Rectangle 4">
            <a:extLst>
              <a:ext uri="{FF2B5EF4-FFF2-40B4-BE49-F238E27FC236}">
                <a16:creationId xmlns:a16="http://schemas.microsoft.com/office/drawing/2014/main" id="{C0481550-0158-422C-9860-89A6725277F8}"/>
              </a:ext>
            </a:extLst>
          </p:cNvPr>
          <p:cNvSpPr/>
          <p:nvPr/>
        </p:nvSpPr>
        <p:spPr>
          <a:xfrm>
            <a:off x="244607" y="6345414"/>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408588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D5ED-4D28-4129-B4E6-0AF2A9C1F6D7}"/>
              </a:ext>
            </a:extLst>
          </p:cNvPr>
          <p:cNvSpPr>
            <a:spLocks noGrp="1"/>
          </p:cNvSpPr>
          <p:nvPr>
            <p:ph type="title"/>
          </p:nvPr>
        </p:nvSpPr>
        <p:spPr>
          <a:xfrm>
            <a:off x="619495" y="320678"/>
            <a:ext cx="10975258" cy="865186"/>
          </a:xfrm>
        </p:spPr>
        <p:txBody>
          <a:bodyPr/>
          <a:lstStyle/>
          <a:p>
            <a:endParaRPr lang="en-GB" dirty="0"/>
          </a:p>
        </p:txBody>
      </p:sp>
      <p:pic>
        <p:nvPicPr>
          <p:cNvPr id="5" name="Picture 4" descr="A screenshot of a social media post&#10;&#10;Description automatically generated">
            <a:extLst>
              <a:ext uri="{FF2B5EF4-FFF2-40B4-BE49-F238E27FC236}">
                <a16:creationId xmlns:a16="http://schemas.microsoft.com/office/drawing/2014/main" id="{4AEB8A50-9CE0-45A5-89B6-11619F317A80}"/>
              </a:ext>
            </a:extLst>
          </p:cNvPr>
          <p:cNvPicPr>
            <a:picLocks noChangeAspect="1"/>
          </p:cNvPicPr>
          <p:nvPr/>
        </p:nvPicPr>
        <p:blipFill>
          <a:blip r:embed="rId3"/>
          <a:stretch>
            <a:fillRect/>
          </a:stretch>
        </p:blipFill>
        <p:spPr>
          <a:xfrm>
            <a:off x="446166" y="85480"/>
            <a:ext cx="9482438" cy="6687037"/>
          </a:xfrm>
          <a:prstGeom prst="rect">
            <a:avLst/>
          </a:prstGeom>
        </p:spPr>
      </p:pic>
      <p:sp>
        <p:nvSpPr>
          <p:cNvPr id="7" name="Rectangle: Rounded Corners 6">
            <a:extLst>
              <a:ext uri="{FF2B5EF4-FFF2-40B4-BE49-F238E27FC236}">
                <a16:creationId xmlns:a16="http://schemas.microsoft.com/office/drawing/2014/main" id="{3FACFCD1-08C0-47BB-91DB-E6652DE164CF}"/>
              </a:ext>
            </a:extLst>
          </p:cNvPr>
          <p:cNvSpPr/>
          <p:nvPr/>
        </p:nvSpPr>
        <p:spPr>
          <a:xfrm>
            <a:off x="5930087" y="4180114"/>
            <a:ext cx="5483584" cy="2357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Callout: Line 9">
            <a:extLst>
              <a:ext uri="{FF2B5EF4-FFF2-40B4-BE49-F238E27FC236}">
                <a16:creationId xmlns:a16="http://schemas.microsoft.com/office/drawing/2014/main" id="{1C0F9683-FF72-4CD2-8D72-DB046C7D4DDF}"/>
              </a:ext>
            </a:extLst>
          </p:cNvPr>
          <p:cNvSpPr/>
          <p:nvPr/>
        </p:nvSpPr>
        <p:spPr>
          <a:xfrm>
            <a:off x="5802275" y="553403"/>
            <a:ext cx="6127444" cy="6020481"/>
          </a:xfrm>
          <a:prstGeom prst="borderCallout1">
            <a:avLst>
              <a:gd name="adj1" fmla="val 22297"/>
              <a:gd name="adj2" fmla="val 461"/>
              <a:gd name="adj3" fmla="val 52741"/>
              <a:gd name="adj4" fmla="val -51490"/>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screenshot of a social media post&#10;&#10;Description automatically generated">
            <a:extLst>
              <a:ext uri="{FF2B5EF4-FFF2-40B4-BE49-F238E27FC236}">
                <a16:creationId xmlns:a16="http://schemas.microsoft.com/office/drawing/2014/main" id="{768D3848-CB92-466D-9975-31E9C85C1C00}"/>
              </a:ext>
            </a:extLst>
          </p:cNvPr>
          <p:cNvPicPr>
            <a:picLocks noChangeAspect="1"/>
          </p:cNvPicPr>
          <p:nvPr/>
        </p:nvPicPr>
        <p:blipFill>
          <a:blip r:embed="rId4"/>
          <a:stretch>
            <a:fillRect/>
          </a:stretch>
        </p:blipFill>
        <p:spPr>
          <a:xfrm>
            <a:off x="5802275" y="553403"/>
            <a:ext cx="6127444" cy="5983919"/>
          </a:xfrm>
          <a:prstGeom prst="rect">
            <a:avLst/>
          </a:prstGeom>
        </p:spPr>
      </p:pic>
      <p:sp>
        <p:nvSpPr>
          <p:cNvPr id="11" name="Rectangle: Rounded Corners 10">
            <a:extLst>
              <a:ext uri="{FF2B5EF4-FFF2-40B4-BE49-F238E27FC236}">
                <a16:creationId xmlns:a16="http://schemas.microsoft.com/office/drawing/2014/main" id="{17FE5716-381A-4695-BFF9-CF17ED68A882}"/>
              </a:ext>
            </a:extLst>
          </p:cNvPr>
          <p:cNvSpPr/>
          <p:nvPr/>
        </p:nvSpPr>
        <p:spPr>
          <a:xfrm>
            <a:off x="5930087" y="4143551"/>
            <a:ext cx="5483583" cy="23572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197903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B0D0-196A-49AF-A4C4-738774204DE4}"/>
              </a:ext>
            </a:extLst>
          </p:cNvPr>
          <p:cNvSpPr>
            <a:spLocks noGrp="1"/>
          </p:cNvSpPr>
          <p:nvPr>
            <p:ph type="title"/>
          </p:nvPr>
        </p:nvSpPr>
        <p:spPr/>
        <p:txBody>
          <a:bodyPr>
            <a:normAutofit/>
          </a:bodyPr>
          <a:lstStyle/>
          <a:p>
            <a:r>
              <a:rPr lang="en-GB" dirty="0"/>
              <a:t>Informing the public</a:t>
            </a:r>
          </a:p>
        </p:txBody>
      </p:sp>
      <p:sp>
        <p:nvSpPr>
          <p:cNvPr id="4" name="Slide Number Placeholder 3">
            <a:extLst>
              <a:ext uri="{FF2B5EF4-FFF2-40B4-BE49-F238E27FC236}">
                <a16:creationId xmlns:a16="http://schemas.microsoft.com/office/drawing/2014/main" id="{46D46F49-77CB-4D82-934E-519B69AF8C04}"/>
              </a:ext>
            </a:extLst>
          </p:cNvPr>
          <p:cNvSpPr>
            <a:spLocks noGrp="1"/>
          </p:cNvSpPr>
          <p:nvPr>
            <p:ph type="sldNum" sz="quarter" idx="12"/>
          </p:nvPr>
        </p:nvSpPr>
        <p:spPr/>
        <p:txBody>
          <a:bodyPr/>
          <a:lstStyle/>
          <a:p>
            <a:fld id="{4F2E129E-16B7-480B-972E-C025DBFD1D53}" type="slidenum">
              <a:rPr lang="en-GB" smtClean="0">
                <a:solidFill>
                  <a:srgbClr val="424D58"/>
                </a:solidFill>
              </a:rPr>
              <a:pPr/>
              <a:t>8</a:t>
            </a:fld>
            <a:endParaRPr lang="en-GB" dirty="0">
              <a:solidFill>
                <a:srgbClr val="424D58"/>
              </a:solidFill>
            </a:endParaRPr>
          </a:p>
        </p:txBody>
      </p:sp>
      <p:pic>
        <p:nvPicPr>
          <p:cNvPr id="7" name="Picture 6">
            <a:extLst>
              <a:ext uri="{FF2B5EF4-FFF2-40B4-BE49-F238E27FC236}">
                <a16:creationId xmlns:a16="http://schemas.microsoft.com/office/drawing/2014/main" id="{89F37DEE-85EB-4C63-8090-F6832285FD36}"/>
              </a:ext>
            </a:extLst>
          </p:cNvPr>
          <p:cNvPicPr>
            <a:picLocks noChangeAspect="1"/>
          </p:cNvPicPr>
          <p:nvPr/>
        </p:nvPicPr>
        <p:blipFill>
          <a:blip r:embed="rId2"/>
          <a:stretch>
            <a:fillRect/>
          </a:stretch>
        </p:blipFill>
        <p:spPr>
          <a:xfrm>
            <a:off x="494504" y="1052686"/>
            <a:ext cx="3851940" cy="5256634"/>
          </a:xfrm>
          <a:prstGeom prst="rect">
            <a:avLst/>
          </a:prstGeom>
        </p:spPr>
      </p:pic>
      <p:sp>
        <p:nvSpPr>
          <p:cNvPr id="6" name="TextBox 5">
            <a:extLst>
              <a:ext uri="{FF2B5EF4-FFF2-40B4-BE49-F238E27FC236}">
                <a16:creationId xmlns:a16="http://schemas.microsoft.com/office/drawing/2014/main" id="{5AC13980-9616-4C94-AA80-5C627BEEEABD}"/>
              </a:ext>
            </a:extLst>
          </p:cNvPr>
          <p:cNvSpPr txBox="1"/>
          <p:nvPr/>
        </p:nvSpPr>
        <p:spPr>
          <a:xfrm>
            <a:off x="4946472" y="1886198"/>
            <a:ext cx="939107" cy="913007"/>
          </a:xfrm>
          <a:prstGeom prst="rect">
            <a:avLst/>
          </a:prstGeom>
          <a:noFill/>
        </p:spPr>
        <p:txBody>
          <a:bodyPr wrap="square" rtlCol="0">
            <a:spAutoFit/>
          </a:bodyPr>
          <a:lstStyle/>
          <a:p>
            <a:r>
              <a:rPr lang="en-GB" sz="5333" dirty="0">
                <a:solidFill>
                  <a:schemeClr val="accent1"/>
                </a:solidFill>
                <a:sym typeface="Webdings" panose="05030102010509060703" pitchFamily="18" charset="2"/>
              </a:rPr>
              <a:t></a:t>
            </a:r>
            <a:endParaRPr lang="en-GB" sz="5333" dirty="0">
              <a:solidFill>
                <a:schemeClr val="accent1"/>
              </a:solidFill>
            </a:endParaRPr>
          </a:p>
        </p:txBody>
      </p:sp>
      <p:sp>
        <p:nvSpPr>
          <p:cNvPr id="9" name="TextBox 8">
            <a:extLst>
              <a:ext uri="{FF2B5EF4-FFF2-40B4-BE49-F238E27FC236}">
                <a16:creationId xmlns:a16="http://schemas.microsoft.com/office/drawing/2014/main" id="{7DBC3113-D466-4FAD-9D55-16FB0F8F1F74}"/>
              </a:ext>
            </a:extLst>
          </p:cNvPr>
          <p:cNvSpPr txBox="1"/>
          <p:nvPr/>
        </p:nvSpPr>
        <p:spPr>
          <a:xfrm>
            <a:off x="5853395" y="1236791"/>
            <a:ext cx="5715213" cy="666977"/>
          </a:xfrm>
          <a:prstGeom prst="rect">
            <a:avLst/>
          </a:prstGeom>
          <a:noFill/>
        </p:spPr>
        <p:txBody>
          <a:bodyPr wrap="square" rtlCol="0">
            <a:spAutoFit/>
          </a:bodyPr>
          <a:lstStyle/>
          <a:p>
            <a:r>
              <a:rPr lang="en-GB" sz="1867" dirty="0"/>
              <a:t>National press:  24.8m circulation, 53.2m reach </a:t>
            </a:r>
          </a:p>
          <a:p>
            <a:r>
              <a:rPr lang="en-GB" sz="1867" dirty="0"/>
              <a:t>National and regional radio: 36.58m circulation </a:t>
            </a:r>
          </a:p>
        </p:txBody>
      </p:sp>
      <p:sp>
        <p:nvSpPr>
          <p:cNvPr id="10" name="TextBox 9">
            <a:extLst>
              <a:ext uri="{FF2B5EF4-FFF2-40B4-BE49-F238E27FC236}">
                <a16:creationId xmlns:a16="http://schemas.microsoft.com/office/drawing/2014/main" id="{C131D3D9-B482-49A6-97A4-0A91D95CA6E3}"/>
              </a:ext>
            </a:extLst>
          </p:cNvPr>
          <p:cNvSpPr txBox="1"/>
          <p:nvPr/>
        </p:nvSpPr>
        <p:spPr>
          <a:xfrm>
            <a:off x="5868227" y="2098073"/>
            <a:ext cx="5928632" cy="666977"/>
          </a:xfrm>
          <a:prstGeom prst="rect">
            <a:avLst/>
          </a:prstGeom>
          <a:noFill/>
        </p:spPr>
        <p:txBody>
          <a:bodyPr wrap="square" rtlCol="0">
            <a:spAutoFit/>
          </a:bodyPr>
          <a:lstStyle/>
          <a:p>
            <a:r>
              <a:rPr lang="en-GB" sz="1867" dirty="0"/>
              <a:t>Posters and materials in GP practices, hospitals, pharmacies and NHS dentists</a:t>
            </a:r>
          </a:p>
        </p:txBody>
      </p:sp>
      <p:sp>
        <p:nvSpPr>
          <p:cNvPr id="11" name="TextBox 10">
            <a:extLst>
              <a:ext uri="{FF2B5EF4-FFF2-40B4-BE49-F238E27FC236}">
                <a16:creationId xmlns:a16="http://schemas.microsoft.com/office/drawing/2014/main" id="{8BC2C8DA-4B07-4052-A372-DA03E33B9FE1}"/>
              </a:ext>
            </a:extLst>
          </p:cNvPr>
          <p:cNvSpPr txBox="1"/>
          <p:nvPr/>
        </p:nvSpPr>
        <p:spPr>
          <a:xfrm>
            <a:off x="4930380" y="1052686"/>
            <a:ext cx="939107" cy="913007"/>
          </a:xfrm>
          <a:prstGeom prst="rect">
            <a:avLst/>
          </a:prstGeom>
          <a:noFill/>
        </p:spPr>
        <p:txBody>
          <a:bodyPr wrap="square" rtlCol="0">
            <a:spAutoFit/>
          </a:bodyPr>
          <a:lstStyle/>
          <a:p>
            <a:r>
              <a:rPr lang="en-GB" sz="5333" dirty="0">
                <a:solidFill>
                  <a:schemeClr val="accent1"/>
                </a:solidFill>
                <a:sym typeface="Webdings" panose="05030102010509060703" pitchFamily="18" charset="2"/>
              </a:rPr>
              <a:t></a:t>
            </a:r>
            <a:endParaRPr lang="en-GB" sz="5333" dirty="0">
              <a:solidFill>
                <a:schemeClr val="accent1"/>
              </a:solidFill>
            </a:endParaRPr>
          </a:p>
        </p:txBody>
      </p:sp>
      <p:sp>
        <p:nvSpPr>
          <p:cNvPr id="12" name="TextBox 11">
            <a:extLst>
              <a:ext uri="{FF2B5EF4-FFF2-40B4-BE49-F238E27FC236}">
                <a16:creationId xmlns:a16="http://schemas.microsoft.com/office/drawing/2014/main" id="{61749000-96F4-46FD-877D-F88076BF76FF}"/>
              </a:ext>
            </a:extLst>
          </p:cNvPr>
          <p:cNvSpPr txBox="1"/>
          <p:nvPr/>
        </p:nvSpPr>
        <p:spPr>
          <a:xfrm>
            <a:off x="4882828" y="2675078"/>
            <a:ext cx="981536" cy="913007"/>
          </a:xfrm>
          <a:prstGeom prst="rect">
            <a:avLst/>
          </a:prstGeom>
          <a:noFill/>
        </p:spPr>
        <p:txBody>
          <a:bodyPr wrap="square" rtlCol="0">
            <a:spAutoFit/>
          </a:bodyPr>
          <a:lstStyle/>
          <a:p>
            <a:r>
              <a:rPr lang="en-GB" sz="5333" dirty="0">
                <a:solidFill>
                  <a:schemeClr val="accent1"/>
                </a:solidFill>
                <a:sym typeface="Wingdings" panose="05000000000000000000" pitchFamily="2" charset="2"/>
              </a:rPr>
              <a:t></a:t>
            </a:r>
            <a:endParaRPr lang="en-GB" sz="5333" dirty="0">
              <a:solidFill>
                <a:schemeClr val="accent1"/>
              </a:solidFill>
            </a:endParaRPr>
          </a:p>
        </p:txBody>
      </p:sp>
      <p:sp>
        <p:nvSpPr>
          <p:cNvPr id="13" name="TextBox 12">
            <a:extLst>
              <a:ext uri="{FF2B5EF4-FFF2-40B4-BE49-F238E27FC236}">
                <a16:creationId xmlns:a16="http://schemas.microsoft.com/office/drawing/2014/main" id="{B62763C6-5B1E-41EE-8EE3-CE01AB71C058}"/>
              </a:ext>
            </a:extLst>
          </p:cNvPr>
          <p:cNvSpPr txBox="1"/>
          <p:nvPr/>
        </p:nvSpPr>
        <p:spPr>
          <a:xfrm>
            <a:off x="5871317" y="2962335"/>
            <a:ext cx="5999585" cy="379656"/>
          </a:xfrm>
          <a:prstGeom prst="rect">
            <a:avLst/>
          </a:prstGeom>
          <a:noFill/>
        </p:spPr>
        <p:txBody>
          <a:bodyPr wrap="square" rtlCol="0">
            <a:spAutoFit/>
          </a:bodyPr>
          <a:lstStyle/>
          <a:p>
            <a:r>
              <a:rPr lang="en-GB" sz="1867" dirty="0"/>
              <a:t>Letter to type 2 patients</a:t>
            </a:r>
          </a:p>
        </p:txBody>
      </p:sp>
      <p:sp>
        <p:nvSpPr>
          <p:cNvPr id="14" name="TextBox 13">
            <a:extLst>
              <a:ext uri="{FF2B5EF4-FFF2-40B4-BE49-F238E27FC236}">
                <a16:creationId xmlns:a16="http://schemas.microsoft.com/office/drawing/2014/main" id="{CB1E897B-FEEB-4736-AE37-62DA9BEBB46B}"/>
              </a:ext>
            </a:extLst>
          </p:cNvPr>
          <p:cNvSpPr txBox="1"/>
          <p:nvPr/>
        </p:nvSpPr>
        <p:spPr>
          <a:xfrm>
            <a:off x="4904044" y="3551860"/>
            <a:ext cx="1191737" cy="420564"/>
          </a:xfrm>
          <a:prstGeom prst="rect">
            <a:avLst/>
          </a:prstGeom>
          <a:noFill/>
        </p:spPr>
        <p:txBody>
          <a:bodyPr wrap="square" rtlCol="0">
            <a:spAutoFit/>
          </a:bodyPr>
          <a:lstStyle/>
          <a:p>
            <a:r>
              <a:rPr lang="en-GB" sz="2133" dirty="0">
                <a:solidFill>
                  <a:schemeClr val="accent1"/>
                </a:solidFill>
                <a:sym typeface="Webdings" panose="05030102010509060703" pitchFamily="18" charset="2"/>
              </a:rPr>
              <a:t>nhs.uk</a:t>
            </a:r>
            <a:endParaRPr lang="en-GB" sz="2133" dirty="0">
              <a:solidFill>
                <a:schemeClr val="accent1"/>
              </a:solidFill>
            </a:endParaRPr>
          </a:p>
        </p:txBody>
      </p:sp>
      <p:sp>
        <p:nvSpPr>
          <p:cNvPr id="15" name="TextBox 14">
            <a:extLst>
              <a:ext uri="{FF2B5EF4-FFF2-40B4-BE49-F238E27FC236}">
                <a16:creationId xmlns:a16="http://schemas.microsoft.com/office/drawing/2014/main" id="{9166FCE2-A3DF-499A-A919-6DF0C01D34D1}"/>
              </a:ext>
            </a:extLst>
          </p:cNvPr>
          <p:cNvSpPr txBox="1"/>
          <p:nvPr/>
        </p:nvSpPr>
        <p:spPr>
          <a:xfrm>
            <a:off x="5885579" y="3600476"/>
            <a:ext cx="5971061" cy="379656"/>
          </a:xfrm>
          <a:prstGeom prst="rect">
            <a:avLst/>
          </a:prstGeom>
          <a:noFill/>
        </p:spPr>
        <p:txBody>
          <a:bodyPr wrap="square" rtlCol="0">
            <a:spAutoFit/>
          </a:bodyPr>
          <a:lstStyle/>
          <a:p>
            <a:r>
              <a:rPr lang="en-GB" sz="1867" dirty="0"/>
              <a:t>Find out why your data matters web site</a:t>
            </a:r>
          </a:p>
        </p:txBody>
      </p:sp>
      <p:sp>
        <p:nvSpPr>
          <p:cNvPr id="16" name="TextBox 15">
            <a:extLst>
              <a:ext uri="{FF2B5EF4-FFF2-40B4-BE49-F238E27FC236}">
                <a16:creationId xmlns:a16="http://schemas.microsoft.com/office/drawing/2014/main" id="{D17DA9FB-318E-41B8-8101-3232D24D069A}"/>
              </a:ext>
            </a:extLst>
          </p:cNvPr>
          <p:cNvSpPr txBox="1"/>
          <p:nvPr/>
        </p:nvSpPr>
        <p:spPr>
          <a:xfrm>
            <a:off x="815413" y="6318570"/>
            <a:ext cx="9505056" cy="461665"/>
          </a:xfrm>
          <a:prstGeom prst="rect">
            <a:avLst/>
          </a:prstGeom>
          <a:noFill/>
        </p:spPr>
        <p:txBody>
          <a:bodyPr wrap="square" rtlCol="0">
            <a:spAutoFit/>
          </a:bodyPr>
          <a:lstStyle/>
          <a:p>
            <a:r>
              <a:rPr lang="en-GB" sz="800" dirty="0"/>
              <a:t>  </a:t>
            </a:r>
          </a:p>
          <a:p>
            <a:pPr marL="228594" indent="-228594">
              <a:buFont typeface="Arial" panose="020B0604020202020204" pitchFamily="34" charset="0"/>
              <a:buChar char="•"/>
            </a:pPr>
            <a:r>
              <a:rPr lang="en-GB" sz="800" dirty="0"/>
              <a:t>1. Information Commissioner’s Office: Information Rights Strategic Plan (August 2018)</a:t>
            </a:r>
          </a:p>
          <a:p>
            <a:pPr marL="228594" indent="-228594">
              <a:buFont typeface="Arial" panose="020B0604020202020204" pitchFamily="34" charset="0"/>
              <a:buChar char="•"/>
            </a:pPr>
            <a:endParaRPr lang="en-GB" sz="800" dirty="0"/>
          </a:p>
        </p:txBody>
      </p:sp>
      <p:sp>
        <p:nvSpPr>
          <p:cNvPr id="17" name="TextBox 16">
            <a:extLst>
              <a:ext uri="{FF2B5EF4-FFF2-40B4-BE49-F238E27FC236}">
                <a16:creationId xmlns:a16="http://schemas.microsoft.com/office/drawing/2014/main" id="{8084E1F8-923A-4146-8CD4-1BB7BB358A71}"/>
              </a:ext>
            </a:extLst>
          </p:cNvPr>
          <p:cNvSpPr txBox="1"/>
          <p:nvPr/>
        </p:nvSpPr>
        <p:spPr>
          <a:xfrm>
            <a:off x="4972073" y="4043827"/>
            <a:ext cx="1191737" cy="913007"/>
          </a:xfrm>
          <a:prstGeom prst="rect">
            <a:avLst/>
          </a:prstGeom>
          <a:noFill/>
        </p:spPr>
        <p:txBody>
          <a:bodyPr wrap="square" rtlCol="0">
            <a:spAutoFit/>
          </a:bodyPr>
          <a:lstStyle/>
          <a:p>
            <a:r>
              <a:rPr lang="en-GB" sz="5333" dirty="0">
                <a:solidFill>
                  <a:schemeClr val="accent1"/>
                </a:solidFill>
                <a:sym typeface="Webdings" panose="05030102010509060703" pitchFamily="18" charset="2"/>
              </a:rPr>
              <a:t></a:t>
            </a:r>
            <a:endParaRPr lang="en-GB" sz="5333" dirty="0">
              <a:solidFill>
                <a:schemeClr val="accent1"/>
              </a:solidFill>
            </a:endParaRPr>
          </a:p>
        </p:txBody>
      </p:sp>
      <p:sp>
        <p:nvSpPr>
          <p:cNvPr id="18" name="TextBox 17">
            <a:extLst>
              <a:ext uri="{FF2B5EF4-FFF2-40B4-BE49-F238E27FC236}">
                <a16:creationId xmlns:a16="http://schemas.microsoft.com/office/drawing/2014/main" id="{BE5E1239-3634-40BD-9915-CAEFCE5AB5B2}"/>
              </a:ext>
            </a:extLst>
          </p:cNvPr>
          <p:cNvSpPr txBox="1"/>
          <p:nvPr/>
        </p:nvSpPr>
        <p:spPr>
          <a:xfrm>
            <a:off x="5885579" y="4145521"/>
            <a:ext cx="5807564" cy="666977"/>
          </a:xfrm>
          <a:prstGeom prst="rect">
            <a:avLst/>
          </a:prstGeom>
          <a:noFill/>
        </p:spPr>
        <p:txBody>
          <a:bodyPr wrap="square" rtlCol="0">
            <a:spAutoFit/>
          </a:bodyPr>
          <a:lstStyle/>
          <a:p>
            <a:r>
              <a:rPr lang="en-GB" sz="1867" dirty="0"/>
              <a:t>Accessible materials </a:t>
            </a:r>
            <a:r>
              <a:rPr lang="en-GB" sz="1867" dirty="0" err="1"/>
              <a:t>inc.</a:t>
            </a:r>
            <a:r>
              <a:rPr lang="en-GB" sz="1867" dirty="0"/>
              <a:t> BSL video, Easy Read, braille, and 11 languages </a:t>
            </a:r>
          </a:p>
        </p:txBody>
      </p:sp>
      <p:sp>
        <p:nvSpPr>
          <p:cNvPr id="19" name="Title 1">
            <a:extLst>
              <a:ext uri="{FF2B5EF4-FFF2-40B4-BE49-F238E27FC236}">
                <a16:creationId xmlns:a16="http://schemas.microsoft.com/office/drawing/2014/main" id="{A5897C1D-7CC7-4ECD-B103-19DD2675583D}"/>
              </a:ext>
            </a:extLst>
          </p:cNvPr>
          <p:cNvSpPr txBox="1">
            <a:spLocks/>
          </p:cNvSpPr>
          <p:nvPr/>
        </p:nvSpPr>
        <p:spPr>
          <a:xfrm>
            <a:off x="4972071" y="5168499"/>
            <a:ext cx="6898831" cy="991947"/>
          </a:xfrm>
          <a:prstGeom prst="rect">
            <a:avLst/>
          </a:prstGeom>
        </p:spPr>
        <p:txBody>
          <a:bodyPr vert="horz" lIns="0" tIns="0" rIns="0" bIns="0" rtlCol="0" anchor="t">
            <a:normAutofit/>
          </a:bodyPr>
          <a:lstStyle>
            <a:lvl1pPr algn="l" defTabSz="914400" rtl="0" eaLnBrk="1" latinLnBrk="0" hangingPunct="1">
              <a:spcBef>
                <a:spcPct val="0"/>
              </a:spcBef>
              <a:buNone/>
              <a:defRPr sz="3000" b="1" kern="1200" spc="-40" baseline="0">
                <a:solidFill>
                  <a:schemeClr val="accent1"/>
                </a:solidFill>
                <a:latin typeface="+mj-lt"/>
                <a:ea typeface="+mj-ea"/>
                <a:cs typeface="+mj-cs"/>
              </a:defRPr>
            </a:lvl1pPr>
          </a:lstStyle>
          <a:p>
            <a:r>
              <a:rPr lang="en-GB" sz="1867" dirty="0"/>
              <a:t>65% of people say they have high trust and confidence in the NHS/their local GP storing and using their personal information, up 5% points from 2017</a:t>
            </a:r>
            <a:r>
              <a:rPr lang="en-GB" sz="1867" baseline="30000" dirty="0"/>
              <a:t>1</a:t>
            </a:r>
          </a:p>
          <a:p>
            <a:endParaRPr lang="en-GB" sz="4000" dirty="0"/>
          </a:p>
        </p:txBody>
      </p:sp>
    </p:spTree>
    <p:extLst>
      <p:ext uri="{BB962C8B-B14F-4D97-AF65-F5344CB8AC3E}">
        <p14:creationId xmlns:p14="http://schemas.microsoft.com/office/powerpoint/2010/main" val="205163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patients</a:t>
            </a:r>
          </a:p>
        </p:txBody>
      </p:sp>
      <p:sp>
        <p:nvSpPr>
          <p:cNvPr id="4" name="Content Placeholder 3"/>
          <p:cNvSpPr>
            <a:spLocks noGrp="1"/>
          </p:cNvSpPr>
          <p:nvPr>
            <p:ph idx="1"/>
          </p:nvPr>
        </p:nvSpPr>
        <p:spPr/>
        <p:txBody>
          <a:bodyPr>
            <a:normAutofit fontScale="92500" lnSpcReduction="10000"/>
          </a:bodyPr>
          <a:lstStyle/>
          <a:p>
            <a:pPr marL="0" indent="0">
              <a:buNone/>
            </a:pPr>
            <a:r>
              <a:rPr lang="en-GB" dirty="0"/>
              <a:t>Please ensure you:</a:t>
            </a:r>
          </a:p>
          <a:p>
            <a:pPr marL="0" indent="0">
              <a:buNone/>
            </a:pPr>
            <a:endParaRPr lang="en-GB" sz="1000" dirty="0"/>
          </a:p>
          <a:p>
            <a:pPr>
              <a:spcBef>
                <a:spcPts val="600"/>
              </a:spcBef>
            </a:pPr>
            <a:r>
              <a:rPr lang="en-GB" dirty="0"/>
              <a:t>Display the ‘Your Data Matters to the NHS’ poster, and make handouts available to patients</a:t>
            </a:r>
          </a:p>
          <a:p>
            <a:pPr>
              <a:spcBef>
                <a:spcPts val="600"/>
              </a:spcBef>
            </a:pPr>
            <a:r>
              <a:rPr lang="en-GB" dirty="0"/>
              <a:t>Review existing patient materials (posters, leaflet, website) and remove any that are out of date so that patients have the latest information about data uses beyond individual care and the national data opt-out</a:t>
            </a:r>
          </a:p>
          <a:p>
            <a:pPr>
              <a:spcBef>
                <a:spcPts val="600"/>
              </a:spcBef>
            </a:pPr>
            <a:r>
              <a:rPr lang="en-GB" dirty="0"/>
              <a:t>Check locally produced materials for accuracy if they refer to opting out, such as registration forms, questionnaires</a:t>
            </a:r>
          </a:p>
          <a:p>
            <a:pPr>
              <a:spcBef>
                <a:spcPts val="600"/>
              </a:spcBef>
            </a:pPr>
            <a:r>
              <a:rPr lang="en-GB" dirty="0"/>
              <a:t>Consider using the screen text for electronic displays in reception/waiting areas</a:t>
            </a:r>
          </a:p>
          <a:p>
            <a:pPr>
              <a:spcBef>
                <a:spcPts val="600"/>
              </a:spcBef>
            </a:pPr>
            <a:r>
              <a:rPr lang="en-GB" dirty="0"/>
              <a:t>Consider using the recommended standard text about the wider uses of health and care data, alongside or within Privacy Notices </a:t>
            </a:r>
          </a:p>
          <a:p>
            <a:pPr marL="0" indent="0">
              <a:buNone/>
            </a:pPr>
            <a:endParaRPr lang="en-GB" sz="1400" dirty="0"/>
          </a:p>
          <a:p>
            <a:pPr marL="0" indent="0">
              <a:buNone/>
            </a:pPr>
            <a:r>
              <a:rPr lang="en-GB" dirty="0"/>
              <a:t>All resources are available at: </a:t>
            </a:r>
            <a:r>
              <a:rPr lang="en-GB" dirty="0">
                <a:hlinkClick r:id="rId3"/>
              </a:rPr>
              <a:t>https://digital.nhs.uk/national-data-opt-out</a:t>
            </a:r>
            <a:endParaRPr lang="en-GB" sz="2800" dirty="0"/>
          </a:p>
          <a:p>
            <a:endParaRPr lang="en-GB" dirty="0"/>
          </a:p>
        </p:txBody>
      </p:sp>
      <p:sp>
        <p:nvSpPr>
          <p:cNvPr id="3" name="Slide Number Placeholder 2"/>
          <p:cNvSpPr>
            <a:spLocks noGrp="1"/>
          </p:cNvSpPr>
          <p:nvPr>
            <p:ph type="sldNum" sz="quarter" idx="12"/>
          </p:nvPr>
        </p:nvSpPr>
        <p:spPr/>
        <p:txBody>
          <a:bodyPr/>
          <a:lstStyle/>
          <a:p>
            <a:fld id="{E6607247-EB78-480B-A962-35111A450531}" type="slidenum">
              <a:rPr lang="en-GB" smtClean="0"/>
              <a:pPr/>
              <a:t>9</a:t>
            </a:fld>
            <a:endParaRPr lang="en-GB"/>
          </a:p>
        </p:txBody>
      </p:sp>
      <p:sp>
        <p:nvSpPr>
          <p:cNvPr id="5" name="Rectangle 4">
            <a:extLst>
              <a:ext uri="{FF2B5EF4-FFF2-40B4-BE49-F238E27FC236}">
                <a16:creationId xmlns:a16="http://schemas.microsoft.com/office/drawing/2014/main" id="{C0481550-0158-422C-9860-89A6725277F8}"/>
              </a:ext>
            </a:extLst>
          </p:cNvPr>
          <p:cNvSpPr/>
          <p:nvPr/>
        </p:nvSpPr>
        <p:spPr>
          <a:xfrm>
            <a:off x="261385" y="6261100"/>
            <a:ext cx="2342308" cy="261610"/>
          </a:xfrm>
          <a:prstGeom prst="rect">
            <a:avLst/>
          </a:prstGeom>
        </p:spPr>
        <p:txBody>
          <a:bodyPr wrap="none">
            <a:spAutoFit/>
          </a:bodyPr>
          <a:lstStyle/>
          <a:p>
            <a:r>
              <a:rPr lang="en-GB" sz="1100" i="1" dirty="0">
                <a:solidFill>
                  <a:srgbClr val="424D58"/>
                </a:solidFill>
              </a:rPr>
              <a:t>Information correct as of July 2019</a:t>
            </a:r>
          </a:p>
        </p:txBody>
      </p:sp>
    </p:spTree>
    <p:extLst>
      <p:ext uri="{BB962C8B-B14F-4D97-AF65-F5344CB8AC3E}">
        <p14:creationId xmlns:p14="http://schemas.microsoft.com/office/powerpoint/2010/main" val="63402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925">
      <a:dk1>
        <a:sysClr val="windowText" lastClr="000000"/>
      </a:dk1>
      <a:lt1>
        <a:sysClr val="window" lastClr="FFFFFF"/>
      </a:lt1>
      <a:dk2>
        <a:srgbClr val="425563"/>
      </a:dk2>
      <a:lt2>
        <a:srgbClr val="D0D5D6"/>
      </a:lt2>
      <a:accent1>
        <a:srgbClr val="005EB8"/>
      </a:accent1>
      <a:accent2>
        <a:srgbClr val="84919C"/>
      </a:accent2>
      <a:accent3>
        <a:srgbClr val="D0D5D6"/>
      </a:accent3>
      <a:accent4>
        <a:srgbClr val="71CCEF"/>
      </a:accent4>
      <a:accent5>
        <a:srgbClr val="003087"/>
      </a:accent5>
      <a:accent6>
        <a:srgbClr val="FFB81C"/>
      </a:accent6>
      <a:hlink>
        <a:srgbClr val="0563C1"/>
      </a:hlink>
      <a:folHlink>
        <a:srgbClr val="954F72"/>
      </a:folHlink>
    </a:clrScheme>
    <a:fontScheme name="Custom 3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defRPr sz="1200" b="1" dirty="0" smtClean="0">
            <a:solidFill>
              <a:schemeClr val="accent1"/>
            </a:solidFill>
          </a:defRPr>
        </a:defPPr>
      </a:lstStyle>
    </a:txDef>
  </a:objectDefaults>
  <a:extraClrSchemeLst/>
  <a:extLst>
    <a:ext uri="{05A4C25C-085E-4340-85A3-A5531E510DB2}">
      <thm15:themeFamily xmlns:thm15="http://schemas.microsoft.com/office/thememl/2012/main" name="NHS-Digital-Extended-Content-0219" id="{1E35B679-79AD-4BF2-9985-C76EFE8A5242}" vid="{8480B144-2F37-4412-BBFD-BD7A635D8E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NHS-Digital-Extended-Content-0219A</Template>
  <TotalTime>1204</TotalTime>
  <Words>4901</Words>
  <Application>Microsoft Office PowerPoint</Application>
  <PresentationFormat>Widescreen</PresentationFormat>
  <Paragraphs>476</Paragraphs>
  <Slides>31</Slides>
  <Notes>24</Notes>
  <HiddenSlides>10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Helvetica Neue</vt:lpstr>
      <vt:lpstr>Office Theme</vt:lpstr>
      <vt:lpstr>National Data Opt-out</vt:lpstr>
      <vt:lpstr>Agenda</vt:lpstr>
      <vt:lpstr>The setting service - www.nhs.uk/your-nhs-data-matters </vt:lpstr>
      <vt:lpstr>Background</vt:lpstr>
      <vt:lpstr>NDG Review and Government’s response</vt:lpstr>
      <vt:lpstr>National data opt-out setting service</vt:lpstr>
      <vt:lpstr>PowerPoint Presentation</vt:lpstr>
      <vt:lpstr>Informing the public</vt:lpstr>
      <vt:lpstr>Your patients</vt:lpstr>
      <vt:lpstr>Your workforce</vt:lpstr>
      <vt:lpstr>Policy summary</vt:lpstr>
      <vt:lpstr>When does the national data opt-out apply?</vt:lpstr>
      <vt:lpstr>Summary of opt-out policy</vt:lpstr>
      <vt:lpstr>Exemptions</vt:lpstr>
      <vt:lpstr>Practical considerations</vt:lpstr>
      <vt:lpstr>Clinical audit – local / national</vt:lpstr>
      <vt:lpstr>Payments, invoice validation and risk stratification</vt:lpstr>
      <vt:lpstr>Data Protection and confidentiality – a reminder</vt:lpstr>
      <vt:lpstr>Check for National Data Opt-outs</vt:lpstr>
      <vt:lpstr>Overview of the end to end service</vt:lpstr>
      <vt:lpstr>How it works</vt:lpstr>
      <vt:lpstr>What you need to do to be compliant</vt:lpstr>
      <vt:lpstr>Compliance activity – before March 2020</vt:lpstr>
      <vt:lpstr>Technical implementation activity - before March 2020</vt:lpstr>
      <vt:lpstr>Compliance activity – by March 2020</vt:lpstr>
      <vt:lpstr>Requirement to comply</vt:lpstr>
      <vt:lpstr>National data opt-out key messages for GP practices</vt:lpstr>
      <vt:lpstr>Compliance Resources</vt:lpstr>
      <vt:lpstr>Resources to help with compliance</vt:lpstr>
      <vt:lpstr>PowerPoint Presentation</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Data Opt-out Programme</dc:title>
  <dc:creator>Susan Kirby</dc:creator>
  <cp:lastModifiedBy>Sara Buck</cp:lastModifiedBy>
  <cp:revision>52</cp:revision>
  <dcterms:created xsi:type="dcterms:W3CDTF">2019-04-01T14:00:19Z</dcterms:created>
  <dcterms:modified xsi:type="dcterms:W3CDTF">2019-07-17T11:17:02Z</dcterms:modified>
</cp:coreProperties>
</file>